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84" r:id="rId3"/>
    <p:sldId id="271" r:id="rId4"/>
    <p:sldId id="272" r:id="rId5"/>
    <p:sldId id="273" r:id="rId6"/>
    <p:sldId id="283" r:id="rId7"/>
    <p:sldId id="256" r:id="rId8"/>
    <p:sldId id="259" r:id="rId9"/>
    <p:sldId id="262" r:id="rId10"/>
    <p:sldId id="274" r:id="rId11"/>
    <p:sldId id="275" r:id="rId12"/>
    <p:sldId id="269" r:id="rId13"/>
    <p:sldId id="258" r:id="rId14"/>
    <p:sldId id="266" r:id="rId15"/>
    <p:sldId id="276" r:id="rId16"/>
    <p:sldId id="277" r:id="rId17"/>
    <p:sldId id="280" r:id="rId18"/>
    <p:sldId id="267" r:id="rId19"/>
    <p:sldId id="268" r:id="rId20"/>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33453-D737-48D6-9A90-CDA416B4E590}" v="3" dt="2023-07-21T15:48:31.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New Apartment Units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49096370368849E-2"/>
          <c:y val="7.7258126161459009E-2"/>
          <c:w val="0.90708685107756315"/>
          <c:h val="0.78730562443277585"/>
        </c:manualLayout>
      </c:layout>
      <c:barChart>
        <c:barDir val="col"/>
        <c:grouping val="stacked"/>
        <c:varyColors val="0"/>
        <c:ser>
          <c:idx val="0"/>
          <c:order val="0"/>
          <c:tx>
            <c:strRef>
              <c:f>Sheet1!$B$1</c:f>
              <c:strCache>
                <c:ptCount val="1"/>
                <c:pt idx="0">
                  <c:v>2017 - 2019</c:v>
                </c:pt>
              </c:strCache>
            </c:strRef>
          </c:tx>
          <c:spPr>
            <a:solidFill>
              <a:schemeClr val="accent1"/>
            </a:solidFill>
            <a:ln>
              <a:noFill/>
            </a:ln>
            <a:effectLst/>
          </c:spPr>
          <c:invertIfNegative val="0"/>
          <c:cat>
            <c:strRef>
              <c:f>Sheet1!$A$2:$A$5</c:f>
              <c:strCache>
                <c:ptCount val="2"/>
                <c:pt idx="0">
                  <c:v>Apt. Units built from 2017-2019</c:v>
                </c:pt>
                <c:pt idx="1">
                  <c:v>Apt. Units built from 2020-2022</c:v>
                </c:pt>
              </c:strCache>
            </c:strRef>
          </c:cat>
          <c:val>
            <c:numRef>
              <c:f>Sheet1!$B$2:$B$5</c:f>
              <c:numCache>
                <c:formatCode>General</c:formatCode>
                <c:ptCount val="4"/>
                <c:pt idx="0">
                  <c:v>1353</c:v>
                </c:pt>
              </c:numCache>
            </c:numRef>
          </c:val>
          <c:extLst>
            <c:ext xmlns:c16="http://schemas.microsoft.com/office/drawing/2014/chart" uri="{C3380CC4-5D6E-409C-BE32-E72D297353CC}">
              <c16:uniqueId val="{00000000-A07C-4DC8-9482-D2B99882C968}"/>
            </c:ext>
          </c:extLst>
        </c:ser>
        <c:ser>
          <c:idx val="1"/>
          <c:order val="1"/>
          <c:tx>
            <c:strRef>
              <c:f>Sheet1!$C$1</c:f>
              <c:strCache>
                <c:ptCount val="1"/>
                <c:pt idx="0">
                  <c:v>2020 - 2022</c:v>
                </c:pt>
              </c:strCache>
            </c:strRef>
          </c:tx>
          <c:spPr>
            <a:solidFill>
              <a:schemeClr val="accent2"/>
            </a:solidFill>
            <a:ln>
              <a:noFill/>
            </a:ln>
            <a:effectLst/>
          </c:spPr>
          <c:invertIfNegative val="0"/>
          <c:cat>
            <c:strRef>
              <c:f>Sheet1!$A$2:$A$5</c:f>
              <c:strCache>
                <c:ptCount val="2"/>
                <c:pt idx="0">
                  <c:v>Apt. Units built from 2017-2019</c:v>
                </c:pt>
                <c:pt idx="1">
                  <c:v>Apt. Units built from 2020-2022</c:v>
                </c:pt>
              </c:strCache>
            </c:strRef>
          </c:cat>
          <c:val>
            <c:numRef>
              <c:f>Sheet1!$C$2:$C$5</c:f>
              <c:numCache>
                <c:formatCode>General</c:formatCode>
                <c:ptCount val="4"/>
                <c:pt idx="1">
                  <c:v>3425</c:v>
                </c:pt>
              </c:numCache>
            </c:numRef>
          </c:val>
          <c:extLst>
            <c:ext xmlns:c16="http://schemas.microsoft.com/office/drawing/2014/chart" uri="{C3380CC4-5D6E-409C-BE32-E72D297353CC}">
              <c16:uniqueId val="{00000001-A07C-4DC8-9482-D2B99882C968}"/>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2"/>
                <c:pt idx="0">
                  <c:v>Apt. Units built from 2017-2019</c:v>
                </c:pt>
                <c:pt idx="1">
                  <c:v>Apt. Units built from 2020-2022</c:v>
                </c:pt>
              </c:strCache>
            </c:strRef>
          </c:cat>
          <c:val>
            <c:numRef>
              <c:f>Sheet1!$D$2:$D$5</c:f>
              <c:numCache>
                <c:formatCode>General</c:formatCode>
                <c:ptCount val="4"/>
              </c:numCache>
            </c:numRef>
          </c:val>
          <c:extLst>
            <c:ext xmlns:c16="http://schemas.microsoft.com/office/drawing/2014/chart" uri="{C3380CC4-5D6E-409C-BE32-E72D297353CC}">
              <c16:uniqueId val="{00000002-A07C-4DC8-9482-D2B99882C968}"/>
            </c:ext>
          </c:extLst>
        </c:ser>
        <c:dLbls>
          <c:showLegendKey val="0"/>
          <c:showVal val="0"/>
          <c:showCatName val="0"/>
          <c:showSerName val="0"/>
          <c:showPercent val="0"/>
          <c:showBubbleSize val="0"/>
        </c:dLbls>
        <c:gapWidth val="150"/>
        <c:overlap val="100"/>
        <c:axId val="550287936"/>
        <c:axId val="550288920"/>
      </c:barChart>
      <c:catAx>
        <c:axId val="5502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288920"/>
        <c:crosses val="autoZero"/>
        <c:auto val="1"/>
        <c:lblAlgn val="ctr"/>
        <c:lblOffset val="100"/>
        <c:noMultiLvlLbl val="0"/>
      </c:catAx>
      <c:valAx>
        <c:axId val="550288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287936"/>
        <c:crosses val="autoZero"/>
        <c:crossBetween val="between"/>
      </c:valAx>
      <c:spPr>
        <a:noFill/>
        <a:ln>
          <a:noFill/>
        </a:ln>
        <a:effectLst/>
      </c:spPr>
    </c:plotArea>
    <c:legend>
      <c:legendPos val="b"/>
      <c:layout>
        <c:manualLayout>
          <c:xMode val="edge"/>
          <c:yMode val="edge"/>
          <c:x val="0.22120450367214578"/>
          <c:y val="0.94326205216301484"/>
          <c:w val="0.41463905651474875"/>
          <c:h val="4.38741140498725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183FD-4553-404A-B5A7-F82A04ECE4F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E5D0168-2EDA-46BB-9F97-35B59F7F455F}">
      <dgm:prSet/>
      <dgm:spPr/>
      <dgm:t>
        <a:bodyPr/>
        <a:lstStyle/>
        <a:p>
          <a:r>
            <a:rPr lang="en-US" dirty="0"/>
            <a:t>Water</a:t>
          </a:r>
        </a:p>
      </dgm:t>
    </dgm:pt>
    <dgm:pt modelId="{4B115403-DD58-4489-9581-6C10EA3AF880}" type="parTrans" cxnId="{00130FD3-8795-462E-99DE-02C900D7C614}">
      <dgm:prSet/>
      <dgm:spPr/>
      <dgm:t>
        <a:bodyPr/>
        <a:lstStyle/>
        <a:p>
          <a:endParaRPr lang="en-US"/>
        </a:p>
      </dgm:t>
    </dgm:pt>
    <dgm:pt modelId="{E7A763F6-CD02-4E28-8369-E9449A2A6968}" type="sibTrans" cxnId="{00130FD3-8795-462E-99DE-02C900D7C614}">
      <dgm:prSet/>
      <dgm:spPr/>
      <dgm:t>
        <a:bodyPr/>
        <a:lstStyle/>
        <a:p>
          <a:endParaRPr lang="en-US"/>
        </a:p>
      </dgm:t>
    </dgm:pt>
    <dgm:pt modelId="{B6A23A10-BD15-4C7C-946F-0F09C363F1AB}">
      <dgm:prSet/>
      <dgm:spPr/>
      <dgm:t>
        <a:bodyPr/>
        <a:lstStyle/>
        <a:p>
          <a:r>
            <a:rPr lang="en-US" dirty="0"/>
            <a:t>Health</a:t>
          </a:r>
        </a:p>
      </dgm:t>
    </dgm:pt>
    <dgm:pt modelId="{E376F178-158E-4F87-82D4-9196645AFDFE}" type="parTrans" cxnId="{A03678B3-3836-4DFD-8B66-77B8075C7DEE}">
      <dgm:prSet/>
      <dgm:spPr/>
      <dgm:t>
        <a:bodyPr/>
        <a:lstStyle/>
        <a:p>
          <a:endParaRPr lang="en-US"/>
        </a:p>
      </dgm:t>
    </dgm:pt>
    <dgm:pt modelId="{91D18DED-C5E2-4295-8BE3-52D40F2D9CB0}" type="sibTrans" cxnId="{A03678B3-3836-4DFD-8B66-77B8075C7DEE}">
      <dgm:prSet/>
      <dgm:spPr/>
      <dgm:t>
        <a:bodyPr/>
        <a:lstStyle/>
        <a:p>
          <a:endParaRPr lang="en-US"/>
        </a:p>
      </dgm:t>
    </dgm:pt>
    <dgm:pt modelId="{3EF071A2-E943-4B51-8C98-1DF12E64F2DE}">
      <dgm:prSet/>
      <dgm:spPr/>
      <dgm:t>
        <a:bodyPr/>
        <a:lstStyle/>
        <a:p>
          <a:r>
            <a:rPr lang="en-US" dirty="0"/>
            <a:t>Future Growth</a:t>
          </a:r>
        </a:p>
      </dgm:t>
    </dgm:pt>
    <dgm:pt modelId="{FD00D993-E85C-4609-8E0B-58EE2C80B6FA}" type="parTrans" cxnId="{1DA93DC3-8C31-44FC-BD7C-508FDF85D591}">
      <dgm:prSet/>
      <dgm:spPr/>
      <dgm:t>
        <a:bodyPr/>
        <a:lstStyle/>
        <a:p>
          <a:endParaRPr lang="en-US"/>
        </a:p>
      </dgm:t>
    </dgm:pt>
    <dgm:pt modelId="{6C785574-1BCD-4104-B9CC-9C693FB36999}" type="sibTrans" cxnId="{1DA93DC3-8C31-44FC-BD7C-508FDF85D591}">
      <dgm:prSet/>
      <dgm:spPr/>
      <dgm:t>
        <a:bodyPr/>
        <a:lstStyle/>
        <a:p>
          <a:endParaRPr lang="en-US"/>
        </a:p>
      </dgm:t>
    </dgm:pt>
    <dgm:pt modelId="{7931E700-4581-4421-BCFF-107EE77BB94F}">
      <dgm:prSet/>
      <dgm:spPr/>
      <dgm:t>
        <a:bodyPr/>
        <a:lstStyle/>
        <a:p>
          <a:r>
            <a:rPr lang="en-US" dirty="0"/>
            <a:t>Contaminated</a:t>
          </a:r>
        </a:p>
      </dgm:t>
    </dgm:pt>
    <dgm:pt modelId="{31114E6D-EB90-41B2-9369-9E57C8F98C83}" type="parTrans" cxnId="{1F154892-1F5D-4CA4-8A71-479D946C676A}">
      <dgm:prSet/>
      <dgm:spPr/>
      <dgm:t>
        <a:bodyPr/>
        <a:lstStyle/>
        <a:p>
          <a:endParaRPr lang="en-US"/>
        </a:p>
      </dgm:t>
    </dgm:pt>
    <dgm:pt modelId="{4DC4E665-89F4-4EBB-8E01-281A5B5B24C8}" type="sibTrans" cxnId="{1F154892-1F5D-4CA4-8A71-479D946C676A}">
      <dgm:prSet/>
      <dgm:spPr/>
      <dgm:t>
        <a:bodyPr/>
        <a:lstStyle/>
        <a:p>
          <a:endParaRPr lang="en-US"/>
        </a:p>
      </dgm:t>
    </dgm:pt>
    <dgm:pt modelId="{CFFFE1FA-DDE8-45F9-B79C-211B282FEE5C}">
      <dgm:prSet/>
      <dgm:spPr/>
      <dgm:t>
        <a:bodyPr/>
        <a:lstStyle/>
        <a:p>
          <a:r>
            <a:rPr lang="en-US" dirty="0"/>
            <a:t>DNR response</a:t>
          </a:r>
        </a:p>
      </dgm:t>
    </dgm:pt>
    <dgm:pt modelId="{5153E31D-803C-4446-A351-5A752B6352F5}" type="parTrans" cxnId="{E41C3048-2425-47CF-9DF6-4E5B7A025D13}">
      <dgm:prSet/>
      <dgm:spPr/>
      <dgm:t>
        <a:bodyPr/>
        <a:lstStyle/>
        <a:p>
          <a:endParaRPr lang="en-US"/>
        </a:p>
      </dgm:t>
    </dgm:pt>
    <dgm:pt modelId="{687BF488-2745-4A07-8C5E-204D2B28E65B}" type="sibTrans" cxnId="{E41C3048-2425-47CF-9DF6-4E5B7A025D13}">
      <dgm:prSet/>
      <dgm:spPr/>
      <dgm:t>
        <a:bodyPr/>
        <a:lstStyle/>
        <a:p>
          <a:endParaRPr lang="en-US"/>
        </a:p>
      </dgm:t>
    </dgm:pt>
    <dgm:pt modelId="{6F0442CE-FB56-4B98-B8CC-BB352D067374}">
      <dgm:prSet/>
      <dgm:spPr/>
      <dgm:t>
        <a:bodyPr/>
        <a:lstStyle/>
        <a:p>
          <a:r>
            <a:rPr lang="en-US" dirty="0"/>
            <a:t>Pushing the Federal Government</a:t>
          </a:r>
        </a:p>
      </dgm:t>
    </dgm:pt>
    <dgm:pt modelId="{D3C61486-6564-46D3-9D87-B9B3DF6CF5C5}" type="parTrans" cxnId="{445F2221-0948-414B-9970-DA88FC5FF30B}">
      <dgm:prSet/>
      <dgm:spPr/>
      <dgm:t>
        <a:bodyPr/>
        <a:lstStyle/>
        <a:p>
          <a:endParaRPr lang="en-US"/>
        </a:p>
      </dgm:t>
    </dgm:pt>
    <dgm:pt modelId="{988CBC74-5619-491D-A95F-DFAF0D194A86}" type="sibTrans" cxnId="{445F2221-0948-414B-9970-DA88FC5FF30B}">
      <dgm:prSet/>
      <dgm:spPr/>
      <dgm:t>
        <a:bodyPr/>
        <a:lstStyle/>
        <a:p>
          <a:endParaRPr lang="en-US"/>
        </a:p>
      </dgm:t>
    </dgm:pt>
    <dgm:pt modelId="{64A228B4-0841-4EFE-BCBE-1DE464677851}">
      <dgm:prSet/>
      <dgm:spPr/>
      <dgm:t>
        <a:bodyPr/>
        <a:lstStyle/>
        <a:p>
          <a:r>
            <a:rPr lang="en-US" dirty="0"/>
            <a:t>Master Plan Review</a:t>
          </a:r>
        </a:p>
      </dgm:t>
    </dgm:pt>
    <dgm:pt modelId="{1C6AB793-7FD3-42DA-9C79-50F90A0F6129}" type="parTrans" cxnId="{AAA3EAE8-B66D-4662-AF94-A2B6ED9D5203}">
      <dgm:prSet/>
      <dgm:spPr/>
      <dgm:t>
        <a:bodyPr/>
        <a:lstStyle/>
        <a:p>
          <a:endParaRPr lang="en-US"/>
        </a:p>
      </dgm:t>
    </dgm:pt>
    <dgm:pt modelId="{4EA2C334-55E8-48A9-B7F7-65DF9D557220}" type="sibTrans" cxnId="{AAA3EAE8-B66D-4662-AF94-A2B6ED9D5203}">
      <dgm:prSet/>
      <dgm:spPr/>
      <dgm:t>
        <a:bodyPr/>
        <a:lstStyle/>
        <a:p>
          <a:endParaRPr lang="en-US"/>
        </a:p>
      </dgm:t>
    </dgm:pt>
    <dgm:pt modelId="{61E5E7AF-C42F-4F9B-B42F-8159819735AE}">
      <dgm:prSet/>
      <dgm:spPr/>
      <dgm:t>
        <a:bodyPr/>
        <a:lstStyle/>
        <a:p>
          <a:r>
            <a:rPr lang="en-US" dirty="0"/>
            <a:t>Lots sizes</a:t>
          </a:r>
        </a:p>
      </dgm:t>
    </dgm:pt>
    <dgm:pt modelId="{109A9CE6-36B7-4517-A450-118FAEED3429}" type="parTrans" cxnId="{36BB4FDF-6321-4C18-B386-1AC0A0084CAB}">
      <dgm:prSet/>
      <dgm:spPr/>
      <dgm:t>
        <a:bodyPr/>
        <a:lstStyle/>
        <a:p>
          <a:endParaRPr lang="en-US"/>
        </a:p>
      </dgm:t>
    </dgm:pt>
    <dgm:pt modelId="{12FDA0A5-E98E-4302-8C23-031444A3E36F}" type="sibTrans" cxnId="{36BB4FDF-6321-4C18-B386-1AC0A0084CAB}">
      <dgm:prSet/>
      <dgm:spPr/>
      <dgm:t>
        <a:bodyPr/>
        <a:lstStyle/>
        <a:p>
          <a:endParaRPr lang="en-US"/>
        </a:p>
      </dgm:t>
    </dgm:pt>
    <dgm:pt modelId="{68AB742D-5966-491C-A0CE-CB80BB7845E7}">
      <dgm:prSet/>
      <dgm:spPr/>
      <dgm:t>
        <a:bodyPr/>
        <a:lstStyle/>
        <a:p>
          <a:r>
            <a:rPr lang="en-US" dirty="0"/>
            <a:t>How to protect the rural area</a:t>
          </a:r>
        </a:p>
      </dgm:t>
    </dgm:pt>
    <dgm:pt modelId="{70A1BC57-B801-4D99-8973-D600C58C0761}" type="parTrans" cxnId="{5F19BD15-8472-43CD-BC10-568730AEFCD2}">
      <dgm:prSet/>
      <dgm:spPr/>
      <dgm:t>
        <a:bodyPr/>
        <a:lstStyle/>
        <a:p>
          <a:endParaRPr lang="en-US"/>
        </a:p>
      </dgm:t>
    </dgm:pt>
    <dgm:pt modelId="{0B1517D3-3A42-4B7F-BE33-F26A76087192}" type="sibTrans" cxnId="{5F19BD15-8472-43CD-BC10-568730AEFCD2}">
      <dgm:prSet/>
      <dgm:spPr/>
      <dgm:t>
        <a:bodyPr/>
        <a:lstStyle/>
        <a:p>
          <a:endParaRPr lang="en-US"/>
        </a:p>
      </dgm:t>
    </dgm:pt>
    <dgm:pt modelId="{77C9F0F4-0D49-4FD9-B88C-4343148F8374}" type="pres">
      <dgm:prSet presAssocID="{D9A183FD-4553-404A-B5A7-F82A04ECE4F6}" presName="linear" presStyleCnt="0">
        <dgm:presLayoutVars>
          <dgm:animLvl val="lvl"/>
          <dgm:resizeHandles val="exact"/>
        </dgm:presLayoutVars>
      </dgm:prSet>
      <dgm:spPr/>
    </dgm:pt>
    <dgm:pt modelId="{6AA7FA4E-4CE1-46C7-8499-18B152FA731E}" type="pres">
      <dgm:prSet presAssocID="{DE5D0168-2EDA-46BB-9F97-35B59F7F455F}" presName="parentText" presStyleLbl="node1" presStyleIdx="0" presStyleCnt="3">
        <dgm:presLayoutVars>
          <dgm:chMax val="0"/>
          <dgm:bulletEnabled val="1"/>
        </dgm:presLayoutVars>
      </dgm:prSet>
      <dgm:spPr/>
    </dgm:pt>
    <dgm:pt modelId="{E5F1B05E-C4ED-48D9-89BE-5A14AAF7DBBF}" type="pres">
      <dgm:prSet presAssocID="{DE5D0168-2EDA-46BB-9F97-35B59F7F455F}" presName="childText" presStyleLbl="revTx" presStyleIdx="0" presStyleCnt="3">
        <dgm:presLayoutVars>
          <dgm:bulletEnabled val="1"/>
        </dgm:presLayoutVars>
      </dgm:prSet>
      <dgm:spPr/>
    </dgm:pt>
    <dgm:pt modelId="{27A628A1-E795-46FB-A740-A3FBC1254F18}" type="pres">
      <dgm:prSet presAssocID="{B6A23A10-BD15-4C7C-946F-0F09C363F1AB}" presName="parentText" presStyleLbl="node1" presStyleIdx="1" presStyleCnt="3">
        <dgm:presLayoutVars>
          <dgm:chMax val="0"/>
          <dgm:bulletEnabled val="1"/>
        </dgm:presLayoutVars>
      </dgm:prSet>
      <dgm:spPr/>
    </dgm:pt>
    <dgm:pt modelId="{98C147FB-09C2-4C14-A802-A540B8CDCB97}" type="pres">
      <dgm:prSet presAssocID="{B6A23A10-BD15-4C7C-946F-0F09C363F1AB}" presName="childText" presStyleLbl="revTx" presStyleIdx="1" presStyleCnt="3">
        <dgm:presLayoutVars>
          <dgm:bulletEnabled val="1"/>
        </dgm:presLayoutVars>
      </dgm:prSet>
      <dgm:spPr/>
    </dgm:pt>
    <dgm:pt modelId="{8F586917-D85A-44DE-A99F-3F9DDE5F9813}" type="pres">
      <dgm:prSet presAssocID="{3EF071A2-E943-4B51-8C98-1DF12E64F2DE}" presName="parentText" presStyleLbl="node1" presStyleIdx="2" presStyleCnt="3" custScaleY="119225">
        <dgm:presLayoutVars>
          <dgm:chMax val="0"/>
          <dgm:bulletEnabled val="1"/>
        </dgm:presLayoutVars>
      </dgm:prSet>
      <dgm:spPr/>
    </dgm:pt>
    <dgm:pt modelId="{6CEED514-3042-41D4-9295-9AF6553B1C78}" type="pres">
      <dgm:prSet presAssocID="{3EF071A2-E943-4B51-8C98-1DF12E64F2DE}" presName="childText" presStyleLbl="revTx" presStyleIdx="2" presStyleCnt="3">
        <dgm:presLayoutVars>
          <dgm:bulletEnabled val="1"/>
        </dgm:presLayoutVars>
      </dgm:prSet>
      <dgm:spPr/>
    </dgm:pt>
  </dgm:ptLst>
  <dgm:cxnLst>
    <dgm:cxn modelId="{53334C04-C43E-4E7C-92E3-0F224F7E680A}" type="presOf" srcId="{64A228B4-0841-4EFE-BCBE-1DE464677851}" destId="{6CEED514-3042-41D4-9295-9AF6553B1C78}" srcOrd="0" destOrd="0" presId="urn:microsoft.com/office/officeart/2005/8/layout/vList2"/>
    <dgm:cxn modelId="{5F19BD15-8472-43CD-BC10-568730AEFCD2}" srcId="{3EF071A2-E943-4B51-8C98-1DF12E64F2DE}" destId="{68AB742D-5966-491C-A0CE-CB80BB7845E7}" srcOrd="2" destOrd="0" parTransId="{70A1BC57-B801-4D99-8973-D600C58C0761}" sibTransId="{0B1517D3-3A42-4B7F-BE33-F26A76087192}"/>
    <dgm:cxn modelId="{445F2221-0948-414B-9970-DA88FC5FF30B}" srcId="{B6A23A10-BD15-4C7C-946F-0F09C363F1AB}" destId="{6F0442CE-FB56-4B98-B8CC-BB352D067374}" srcOrd="0" destOrd="0" parTransId="{D3C61486-6564-46D3-9D87-B9B3DF6CF5C5}" sibTransId="{988CBC74-5619-491D-A95F-DFAF0D194A86}"/>
    <dgm:cxn modelId="{B8057623-22BD-4757-AEFC-1F4379ECC107}" type="presOf" srcId="{61E5E7AF-C42F-4F9B-B42F-8159819735AE}" destId="{6CEED514-3042-41D4-9295-9AF6553B1C78}" srcOrd="0" destOrd="1" presId="urn:microsoft.com/office/officeart/2005/8/layout/vList2"/>
    <dgm:cxn modelId="{3B8E7038-68A3-4D8B-8016-E551BF6D9636}" type="presOf" srcId="{D9A183FD-4553-404A-B5A7-F82A04ECE4F6}" destId="{77C9F0F4-0D49-4FD9-B88C-4343148F8374}" srcOrd="0" destOrd="0" presId="urn:microsoft.com/office/officeart/2005/8/layout/vList2"/>
    <dgm:cxn modelId="{E41C3048-2425-47CF-9DF6-4E5B7A025D13}" srcId="{DE5D0168-2EDA-46BB-9F97-35B59F7F455F}" destId="{CFFFE1FA-DDE8-45F9-B79C-211B282FEE5C}" srcOrd="1" destOrd="0" parTransId="{5153E31D-803C-4446-A351-5A752B6352F5}" sibTransId="{687BF488-2745-4A07-8C5E-204D2B28E65B}"/>
    <dgm:cxn modelId="{7A8CB95A-A7AE-474E-AD06-B72753AB2245}" type="presOf" srcId="{B6A23A10-BD15-4C7C-946F-0F09C363F1AB}" destId="{27A628A1-E795-46FB-A740-A3FBC1254F18}" srcOrd="0" destOrd="0" presId="urn:microsoft.com/office/officeart/2005/8/layout/vList2"/>
    <dgm:cxn modelId="{D7C50E7C-EF0B-49B1-8C72-BA3BE58400A1}" type="presOf" srcId="{7931E700-4581-4421-BCFF-107EE77BB94F}" destId="{E5F1B05E-C4ED-48D9-89BE-5A14AAF7DBBF}" srcOrd="0" destOrd="0" presId="urn:microsoft.com/office/officeart/2005/8/layout/vList2"/>
    <dgm:cxn modelId="{1F154892-1F5D-4CA4-8A71-479D946C676A}" srcId="{DE5D0168-2EDA-46BB-9F97-35B59F7F455F}" destId="{7931E700-4581-4421-BCFF-107EE77BB94F}" srcOrd="0" destOrd="0" parTransId="{31114E6D-EB90-41B2-9369-9E57C8F98C83}" sibTransId="{4DC4E665-89F4-4EBB-8E01-281A5B5B24C8}"/>
    <dgm:cxn modelId="{A03678B3-3836-4DFD-8B66-77B8075C7DEE}" srcId="{D9A183FD-4553-404A-B5A7-F82A04ECE4F6}" destId="{B6A23A10-BD15-4C7C-946F-0F09C363F1AB}" srcOrd="1" destOrd="0" parTransId="{E376F178-158E-4F87-82D4-9196645AFDFE}" sibTransId="{91D18DED-C5E2-4295-8BE3-52D40F2D9CB0}"/>
    <dgm:cxn modelId="{7A9C36B9-AE6F-45F9-BAA3-216367545DD7}" type="presOf" srcId="{3EF071A2-E943-4B51-8C98-1DF12E64F2DE}" destId="{8F586917-D85A-44DE-A99F-3F9DDE5F9813}" srcOrd="0" destOrd="0" presId="urn:microsoft.com/office/officeart/2005/8/layout/vList2"/>
    <dgm:cxn modelId="{1DA93DC3-8C31-44FC-BD7C-508FDF85D591}" srcId="{D9A183FD-4553-404A-B5A7-F82A04ECE4F6}" destId="{3EF071A2-E943-4B51-8C98-1DF12E64F2DE}" srcOrd="2" destOrd="0" parTransId="{FD00D993-E85C-4609-8E0B-58EE2C80B6FA}" sibTransId="{6C785574-1BCD-4104-B9CC-9C693FB36999}"/>
    <dgm:cxn modelId="{613269C4-2285-4360-B276-294AB1774661}" type="presOf" srcId="{DE5D0168-2EDA-46BB-9F97-35B59F7F455F}" destId="{6AA7FA4E-4CE1-46C7-8499-18B152FA731E}" srcOrd="0" destOrd="0" presId="urn:microsoft.com/office/officeart/2005/8/layout/vList2"/>
    <dgm:cxn modelId="{DEA87FC6-F530-4C1D-A9AE-D50D021BBB5D}" type="presOf" srcId="{68AB742D-5966-491C-A0CE-CB80BB7845E7}" destId="{6CEED514-3042-41D4-9295-9AF6553B1C78}" srcOrd="0" destOrd="2" presId="urn:microsoft.com/office/officeart/2005/8/layout/vList2"/>
    <dgm:cxn modelId="{00130FD3-8795-462E-99DE-02C900D7C614}" srcId="{D9A183FD-4553-404A-B5A7-F82A04ECE4F6}" destId="{DE5D0168-2EDA-46BB-9F97-35B59F7F455F}" srcOrd="0" destOrd="0" parTransId="{4B115403-DD58-4489-9581-6C10EA3AF880}" sibTransId="{E7A763F6-CD02-4E28-8369-E9449A2A6968}"/>
    <dgm:cxn modelId="{36BB4FDF-6321-4C18-B386-1AC0A0084CAB}" srcId="{3EF071A2-E943-4B51-8C98-1DF12E64F2DE}" destId="{61E5E7AF-C42F-4F9B-B42F-8159819735AE}" srcOrd="1" destOrd="0" parTransId="{109A9CE6-36B7-4517-A450-118FAEED3429}" sibTransId="{12FDA0A5-E98E-4302-8C23-031444A3E36F}"/>
    <dgm:cxn modelId="{5428E1DF-68B9-4CD9-9EED-93140E86856D}" type="presOf" srcId="{CFFFE1FA-DDE8-45F9-B79C-211B282FEE5C}" destId="{E5F1B05E-C4ED-48D9-89BE-5A14AAF7DBBF}" srcOrd="0" destOrd="1" presId="urn:microsoft.com/office/officeart/2005/8/layout/vList2"/>
    <dgm:cxn modelId="{AAA3EAE8-B66D-4662-AF94-A2B6ED9D5203}" srcId="{3EF071A2-E943-4B51-8C98-1DF12E64F2DE}" destId="{64A228B4-0841-4EFE-BCBE-1DE464677851}" srcOrd="0" destOrd="0" parTransId="{1C6AB793-7FD3-42DA-9C79-50F90A0F6129}" sibTransId="{4EA2C334-55E8-48A9-B7F7-65DF9D557220}"/>
    <dgm:cxn modelId="{C81FB9FD-6AB2-4D85-A48B-DA7905BCC64E}" type="presOf" srcId="{6F0442CE-FB56-4B98-B8CC-BB352D067374}" destId="{98C147FB-09C2-4C14-A802-A540B8CDCB97}" srcOrd="0" destOrd="0" presId="urn:microsoft.com/office/officeart/2005/8/layout/vList2"/>
    <dgm:cxn modelId="{DFD1C01E-F0F5-4AC8-B7B9-7FC56739B227}" type="presParOf" srcId="{77C9F0F4-0D49-4FD9-B88C-4343148F8374}" destId="{6AA7FA4E-4CE1-46C7-8499-18B152FA731E}" srcOrd="0" destOrd="0" presId="urn:microsoft.com/office/officeart/2005/8/layout/vList2"/>
    <dgm:cxn modelId="{96F18525-A67D-4DF7-8EC9-E9B70E6130F0}" type="presParOf" srcId="{77C9F0F4-0D49-4FD9-B88C-4343148F8374}" destId="{E5F1B05E-C4ED-48D9-89BE-5A14AAF7DBBF}" srcOrd="1" destOrd="0" presId="urn:microsoft.com/office/officeart/2005/8/layout/vList2"/>
    <dgm:cxn modelId="{364348DF-A94D-4790-834E-08F87A43B992}" type="presParOf" srcId="{77C9F0F4-0D49-4FD9-B88C-4343148F8374}" destId="{27A628A1-E795-46FB-A740-A3FBC1254F18}" srcOrd="2" destOrd="0" presId="urn:microsoft.com/office/officeart/2005/8/layout/vList2"/>
    <dgm:cxn modelId="{D3BC83C4-371A-4BA5-B60B-937240F30D6F}" type="presParOf" srcId="{77C9F0F4-0D49-4FD9-B88C-4343148F8374}" destId="{98C147FB-09C2-4C14-A802-A540B8CDCB97}" srcOrd="3" destOrd="0" presId="urn:microsoft.com/office/officeart/2005/8/layout/vList2"/>
    <dgm:cxn modelId="{4AF4BFF6-89E3-459F-A279-E1D15E4C4C83}" type="presParOf" srcId="{77C9F0F4-0D49-4FD9-B88C-4343148F8374}" destId="{8F586917-D85A-44DE-A99F-3F9DDE5F9813}" srcOrd="4" destOrd="0" presId="urn:microsoft.com/office/officeart/2005/8/layout/vList2"/>
    <dgm:cxn modelId="{EA1D1475-5F31-43BE-82A9-0AC38A0E7DCD}" type="presParOf" srcId="{77C9F0F4-0D49-4FD9-B88C-4343148F8374}" destId="{6CEED514-3042-41D4-9295-9AF6553B1C7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4F012-DC23-4D2E-B738-B828C2225E1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E44849B-C80C-4705-9B60-54CD01555C98}">
      <dgm:prSet/>
      <dgm:spPr/>
      <dgm:t>
        <a:bodyPr/>
        <a:lstStyle/>
        <a:p>
          <a:r>
            <a:rPr lang="en-US" dirty="0"/>
            <a:t>Francis Howell  $11,668 per student</a:t>
          </a:r>
        </a:p>
      </dgm:t>
    </dgm:pt>
    <dgm:pt modelId="{59DEDC75-2395-4ECF-8106-90E5F2357DC9}" type="parTrans" cxnId="{30E1F4DB-A511-48D7-AAD1-2585A53B6974}">
      <dgm:prSet/>
      <dgm:spPr/>
      <dgm:t>
        <a:bodyPr/>
        <a:lstStyle/>
        <a:p>
          <a:endParaRPr lang="en-US"/>
        </a:p>
      </dgm:t>
    </dgm:pt>
    <dgm:pt modelId="{B00E7EEE-210E-4921-A6E7-D5E4E5050B61}" type="sibTrans" cxnId="{30E1F4DB-A511-48D7-AAD1-2585A53B6974}">
      <dgm:prSet/>
      <dgm:spPr/>
      <dgm:t>
        <a:bodyPr/>
        <a:lstStyle/>
        <a:p>
          <a:endParaRPr lang="en-US"/>
        </a:p>
      </dgm:t>
    </dgm:pt>
    <dgm:pt modelId="{49012159-5A04-4F81-A83A-5DE691BF2465}">
      <dgm:prSet/>
      <dgm:spPr/>
      <dgm:t>
        <a:bodyPr/>
        <a:lstStyle/>
        <a:p>
          <a:r>
            <a:rPr lang="en-US" dirty="0"/>
            <a:t>Wentzville  $16,792 per student</a:t>
          </a:r>
        </a:p>
      </dgm:t>
    </dgm:pt>
    <dgm:pt modelId="{79D0F31A-968E-41BE-96A1-FA572D5318AB}" type="parTrans" cxnId="{9C3BD207-04A3-4650-A2F8-6C5B8003F4E6}">
      <dgm:prSet/>
      <dgm:spPr/>
      <dgm:t>
        <a:bodyPr/>
        <a:lstStyle/>
        <a:p>
          <a:endParaRPr lang="en-US"/>
        </a:p>
      </dgm:t>
    </dgm:pt>
    <dgm:pt modelId="{8F5C352A-A99A-4E57-B28E-81C096DC5AFB}" type="sibTrans" cxnId="{9C3BD207-04A3-4650-A2F8-6C5B8003F4E6}">
      <dgm:prSet/>
      <dgm:spPr/>
      <dgm:t>
        <a:bodyPr/>
        <a:lstStyle/>
        <a:p>
          <a:endParaRPr lang="en-US"/>
        </a:p>
      </dgm:t>
    </dgm:pt>
    <dgm:pt modelId="{AEC1C87C-1398-42CF-995D-F1737BA7A45C}" type="pres">
      <dgm:prSet presAssocID="{4FF4F012-DC23-4D2E-B738-B828C2225E1E}" presName="hierChild1" presStyleCnt="0">
        <dgm:presLayoutVars>
          <dgm:chPref val="1"/>
          <dgm:dir/>
          <dgm:animOne val="branch"/>
          <dgm:animLvl val="lvl"/>
          <dgm:resizeHandles/>
        </dgm:presLayoutVars>
      </dgm:prSet>
      <dgm:spPr/>
    </dgm:pt>
    <dgm:pt modelId="{099D878D-CC82-42CA-94FB-C37740C199F6}" type="pres">
      <dgm:prSet presAssocID="{EE44849B-C80C-4705-9B60-54CD01555C98}" presName="hierRoot1" presStyleCnt="0"/>
      <dgm:spPr/>
    </dgm:pt>
    <dgm:pt modelId="{16B66EBE-5B0A-4F0D-B093-3DCB6CA236A5}" type="pres">
      <dgm:prSet presAssocID="{EE44849B-C80C-4705-9B60-54CD01555C98}" presName="composite" presStyleCnt="0"/>
      <dgm:spPr/>
    </dgm:pt>
    <dgm:pt modelId="{F54836D7-9A34-4786-BDEA-61675C1E8C58}" type="pres">
      <dgm:prSet presAssocID="{EE44849B-C80C-4705-9B60-54CD01555C98}" presName="background" presStyleLbl="node0" presStyleIdx="0" presStyleCnt="2"/>
      <dgm:spPr/>
    </dgm:pt>
    <dgm:pt modelId="{494684DE-D033-440C-9035-5AD7D30742CE}" type="pres">
      <dgm:prSet presAssocID="{EE44849B-C80C-4705-9B60-54CD01555C98}" presName="text" presStyleLbl="fgAcc0" presStyleIdx="0" presStyleCnt="2">
        <dgm:presLayoutVars>
          <dgm:chPref val="3"/>
        </dgm:presLayoutVars>
      </dgm:prSet>
      <dgm:spPr/>
    </dgm:pt>
    <dgm:pt modelId="{B5C3997F-4507-4D96-9B3B-1D33A33A255D}" type="pres">
      <dgm:prSet presAssocID="{EE44849B-C80C-4705-9B60-54CD01555C98}" presName="hierChild2" presStyleCnt="0"/>
      <dgm:spPr/>
    </dgm:pt>
    <dgm:pt modelId="{A3DAF3C2-23E7-44C3-A2A5-6E7D47CF563C}" type="pres">
      <dgm:prSet presAssocID="{49012159-5A04-4F81-A83A-5DE691BF2465}" presName="hierRoot1" presStyleCnt="0"/>
      <dgm:spPr/>
    </dgm:pt>
    <dgm:pt modelId="{8763A531-78A3-474B-A04F-B14E91E02DD5}" type="pres">
      <dgm:prSet presAssocID="{49012159-5A04-4F81-A83A-5DE691BF2465}" presName="composite" presStyleCnt="0"/>
      <dgm:spPr/>
    </dgm:pt>
    <dgm:pt modelId="{7624902C-B43B-4711-AABE-9788D2BB6232}" type="pres">
      <dgm:prSet presAssocID="{49012159-5A04-4F81-A83A-5DE691BF2465}" presName="background" presStyleLbl="node0" presStyleIdx="1" presStyleCnt="2"/>
      <dgm:spPr/>
    </dgm:pt>
    <dgm:pt modelId="{131B8B82-E379-40BB-96DF-F897B28FFE0C}" type="pres">
      <dgm:prSet presAssocID="{49012159-5A04-4F81-A83A-5DE691BF2465}" presName="text" presStyleLbl="fgAcc0" presStyleIdx="1" presStyleCnt="2">
        <dgm:presLayoutVars>
          <dgm:chPref val="3"/>
        </dgm:presLayoutVars>
      </dgm:prSet>
      <dgm:spPr/>
    </dgm:pt>
    <dgm:pt modelId="{DE9A07FD-8FD3-4EB9-A057-C48331A9DD75}" type="pres">
      <dgm:prSet presAssocID="{49012159-5A04-4F81-A83A-5DE691BF2465}" presName="hierChild2" presStyleCnt="0"/>
      <dgm:spPr/>
    </dgm:pt>
  </dgm:ptLst>
  <dgm:cxnLst>
    <dgm:cxn modelId="{9C3BD207-04A3-4650-A2F8-6C5B8003F4E6}" srcId="{4FF4F012-DC23-4D2E-B738-B828C2225E1E}" destId="{49012159-5A04-4F81-A83A-5DE691BF2465}" srcOrd="1" destOrd="0" parTransId="{79D0F31A-968E-41BE-96A1-FA572D5318AB}" sibTransId="{8F5C352A-A99A-4E57-B28E-81C096DC5AFB}"/>
    <dgm:cxn modelId="{A331D81E-E48E-4FFF-B267-45D963754A0A}" type="presOf" srcId="{4FF4F012-DC23-4D2E-B738-B828C2225E1E}" destId="{AEC1C87C-1398-42CF-995D-F1737BA7A45C}" srcOrd="0" destOrd="0" presId="urn:microsoft.com/office/officeart/2005/8/layout/hierarchy1"/>
    <dgm:cxn modelId="{2BDCDD6D-DC5E-4809-9433-6F43FCCECFBF}" type="presOf" srcId="{49012159-5A04-4F81-A83A-5DE691BF2465}" destId="{131B8B82-E379-40BB-96DF-F897B28FFE0C}" srcOrd="0" destOrd="0" presId="urn:microsoft.com/office/officeart/2005/8/layout/hierarchy1"/>
    <dgm:cxn modelId="{9FFBCBB8-A83B-4996-8AEC-42A9BEBBBD01}" type="presOf" srcId="{EE44849B-C80C-4705-9B60-54CD01555C98}" destId="{494684DE-D033-440C-9035-5AD7D30742CE}" srcOrd="0" destOrd="0" presId="urn:microsoft.com/office/officeart/2005/8/layout/hierarchy1"/>
    <dgm:cxn modelId="{30E1F4DB-A511-48D7-AAD1-2585A53B6974}" srcId="{4FF4F012-DC23-4D2E-B738-B828C2225E1E}" destId="{EE44849B-C80C-4705-9B60-54CD01555C98}" srcOrd="0" destOrd="0" parTransId="{59DEDC75-2395-4ECF-8106-90E5F2357DC9}" sibTransId="{B00E7EEE-210E-4921-A6E7-D5E4E5050B61}"/>
    <dgm:cxn modelId="{3A9E9C8C-0ACA-4C4E-A2CB-E84F27B41C1C}" type="presParOf" srcId="{AEC1C87C-1398-42CF-995D-F1737BA7A45C}" destId="{099D878D-CC82-42CA-94FB-C37740C199F6}" srcOrd="0" destOrd="0" presId="urn:microsoft.com/office/officeart/2005/8/layout/hierarchy1"/>
    <dgm:cxn modelId="{233D61A8-8B4A-454A-ACD7-BBC661B9F1B2}" type="presParOf" srcId="{099D878D-CC82-42CA-94FB-C37740C199F6}" destId="{16B66EBE-5B0A-4F0D-B093-3DCB6CA236A5}" srcOrd="0" destOrd="0" presId="urn:microsoft.com/office/officeart/2005/8/layout/hierarchy1"/>
    <dgm:cxn modelId="{1231C1E4-8B99-45EA-82BA-6C34862F5075}" type="presParOf" srcId="{16B66EBE-5B0A-4F0D-B093-3DCB6CA236A5}" destId="{F54836D7-9A34-4786-BDEA-61675C1E8C58}" srcOrd="0" destOrd="0" presId="urn:microsoft.com/office/officeart/2005/8/layout/hierarchy1"/>
    <dgm:cxn modelId="{FBC6288C-CD09-474E-BD46-2B40020B6E64}" type="presParOf" srcId="{16B66EBE-5B0A-4F0D-B093-3DCB6CA236A5}" destId="{494684DE-D033-440C-9035-5AD7D30742CE}" srcOrd="1" destOrd="0" presId="urn:microsoft.com/office/officeart/2005/8/layout/hierarchy1"/>
    <dgm:cxn modelId="{FEB6AE17-0912-4129-8B06-075CEAB66C07}" type="presParOf" srcId="{099D878D-CC82-42CA-94FB-C37740C199F6}" destId="{B5C3997F-4507-4D96-9B3B-1D33A33A255D}" srcOrd="1" destOrd="0" presId="urn:microsoft.com/office/officeart/2005/8/layout/hierarchy1"/>
    <dgm:cxn modelId="{C9E24EE9-2FEC-44AE-8B14-A1B08ED79EAD}" type="presParOf" srcId="{AEC1C87C-1398-42CF-995D-F1737BA7A45C}" destId="{A3DAF3C2-23E7-44C3-A2A5-6E7D47CF563C}" srcOrd="1" destOrd="0" presId="urn:microsoft.com/office/officeart/2005/8/layout/hierarchy1"/>
    <dgm:cxn modelId="{59A342AF-37FC-49C7-BC2F-D4CF1501817A}" type="presParOf" srcId="{A3DAF3C2-23E7-44C3-A2A5-6E7D47CF563C}" destId="{8763A531-78A3-474B-A04F-B14E91E02DD5}" srcOrd="0" destOrd="0" presId="urn:microsoft.com/office/officeart/2005/8/layout/hierarchy1"/>
    <dgm:cxn modelId="{432B94FC-489B-4169-997F-8A78C6EFB74E}" type="presParOf" srcId="{8763A531-78A3-474B-A04F-B14E91E02DD5}" destId="{7624902C-B43B-4711-AABE-9788D2BB6232}" srcOrd="0" destOrd="0" presId="urn:microsoft.com/office/officeart/2005/8/layout/hierarchy1"/>
    <dgm:cxn modelId="{144BBB93-E8E6-419C-9E4C-BA8163C01784}" type="presParOf" srcId="{8763A531-78A3-474B-A04F-B14E91E02DD5}" destId="{131B8B82-E379-40BB-96DF-F897B28FFE0C}" srcOrd="1" destOrd="0" presId="urn:microsoft.com/office/officeart/2005/8/layout/hierarchy1"/>
    <dgm:cxn modelId="{080ECC78-9F10-4C8B-8830-FDDC296B8618}" type="presParOf" srcId="{A3DAF3C2-23E7-44C3-A2A5-6E7D47CF563C}" destId="{DE9A07FD-8FD3-4EB9-A057-C48331A9DD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6DFD2-7232-4538-AA0E-ABFC1171D674}"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E2E5B87F-2F38-4841-9A97-C1EBA117077A}">
      <dgm:prSet/>
      <dgm:spPr/>
      <dgm:t>
        <a:bodyPr/>
        <a:lstStyle/>
        <a:p>
          <a:r>
            <a:rPr lang="en-US"/>
            <a:t>6 in Dardenne Prairie</a:t>
          </a:r>
        </a:p>
      </dgm:t>
    </dgm:pt>
    <dgm:pt modelId="{257E7319-4A54-4266-9FD0-BE7C4E14203D}" type="parTrans" cxnId="{4BE8A277-858C-45D9-8689-3DE8167760F8}">
      <dgm:prSet/>
      <dgm:spPr/>
      <dgm:t>
        <a:bodyPr/>
        <a:lstStyle/>
        <a:p>
          <a:endParaRPr lang="en-US"/>
        </a:p>
      </dgm:t>
    </dgm:pt>
    <dgm:pt modelId="{B3A6ACAD-25CE-4531-A84D-639F04496A3B}" type="sibTrans" cxnId="{4BE8A277-858C-45D9-8689-3DE8167760F8}">
      <dgm:prSet/>
      <dgm:spPr/>
      <dgm:t>
        <a:bodyPr/>
        <a:lstStyle/>
        <a:p>
          <a:endParaRPr lang="en-US"/>
        </a:p>
      </dgm:t>
    </dgm:pt>
    <dgm:pt modelId="{CCE1507A-E324-4F46-A13E-263201979688}">
      <dgm:prSet/>
      <dgm:spPr/>
      <dgm:t>
        <a:bodyPr/>
        <a:lstStyle/>
        <a:p>
          <a:r>
            <a:rPr lang="en-US"/>
            <a:t>3 in O’Fallon</a:t>
          </a:r>
        </a:p>
      </dgm:t>
    </dgm:pt>
    <dgm:pt modelId="{17E214DB-6329-4998-B5A1-12AC249BCA4A}" type="parTrans" cxnId="{C46AD3B6-9AD6-4B82-97D2-675474A81DFF}">
      <dgm:prSet/>
      <dgm:spPr/>
      <dgm:t>
        <a:bodyPr/>
        <a:lstStyle/>
        <a:p>
          <a:endParaRPr lang="en-US"/>
        </a:p>
      </dgm:t>
    </dgm:pt>
    <dgm:pt modelId="{F8DBABC0-437E-4E60-9168-784DF60DC63C}" type="sibTrans" cxnId="{C46AD3B6-9AD6-4B82-97D2-675474A81DFF}">
      <dgm:prSet/>
      <dgm:spPr/>
      <dgm:t>
        <a:bodyPr/>
        <a:lstStyle/>
        <a:p>
          <a:endParaRPr lang="en-US"/>
        </a:p>
      </dgm:t>
    </dgm:pt>
    <dgm:pt modelId="{1CED799E-537F-4660-9498-3004A1FDC773}">
      <dgm:prSet/>
      <dgm:spPr/>
      <dgm:t>
        <a:bodyPr/>
        <a:lstStyle/>
        <a:p>
          <a:r>
            <a:rPr lang="en-US"/>
            <a:t>5 in St. Charles City</a:t>
          </a:r>
        </a:p>
      </dgm:t>
    </dgm:pt>
    <dgm:pt modelId="{031A1482-489C-4BA9-854B-A0A8D8DBC8E5}" type="parTrans" cxnId="{C7002893-1898-4768-8AF7-C51261228843}">
      <dgm:prSet/>
      <dgm:spPr/>
      <dgm:t>
        <a:bodyPr/>
        <a:lstStyle/>
        <a:p>
          <a:endParaRPr lang="en-US"/>
        </a:p>
      </dgm:t>
    </dgm:pt>
    <dgm:pt modelId="{EB170B4B-5F9E-47A3-A6FE-843C2AB5519A}" type="sibTrans" cxnId="{C7002893-1898-4768-8AF7-C51261228843}">
      <dgm:prSet/>
      <dgm:spPr/>
      <dgm:t>
        <a:bodyPr/>
        <a:lstStyle/>
        <a:p>
          <a:endParaRPr lang="en-US"/>
        </a:p>
      </dgm:t>
    </dgm:pt>
    <dgm:pt modelId="{8ED05450-8DCE-4DAE-8683-28D291730313}">
      <dgm:prSet/>
      <dgm:spPr/>
      <dgm:t>
        <a:bodyPr/>
        <a:lstStyle/>
        <a:p>
          <a:r>
            <a:rPr lang="en-US"/>
            <a:t>11 in St. Peters</a:t>
          </a:r>
        </a:p>
      </dgm:t>
    </dgm:pt>
    <dgm:pt modelId="{05B5E0F9-131B-4128-AEAD-44C64C08C17A}" type="parTrans" cxnId="{98F42537-8364-460F-BE2A-8F729949A808}">
      <dgm:prSet/>
      <dgm:spPr/>
      <dgm:t>
        <a:bodyPr/>
        <a:lstStyle/>
        <a:p>
          <a:endParaRPr lang="en-US"/>
        </a:p>
      </dgm:t>
    </dgm:pt>
    <dgm:pt modelId="{4681A55D-DD0A-45F8-ABD4-E7EC320668F5}" type="sibTrans" cxnId="{98F42537-8364-460F-BE2A-8F729949A808}">
      <dgm:prSet/>
      <dgm:spPr/>
      <dgm:t>
        <a:bodyPr/>
        <a:lstStyle/>
        <a:p>
          <a:endParaRPr lang="en-US"/>
        </a:p>
      </dgm:t>
    </dgm:pt>
    <dgm:pt modelId="{47489AC9-F7FB-42F3-B98B-9820BD283B44}">
      <dgm:prSet/>
      <dgm:spPr/>
      <dgm:t>
        <a:bodyPr/>
        <a:lstStyle/>
        <a:p>
          <a:r>
            <a:rPr lang="en-US"/>
            <a:t>8 in Wentzville</a:t>
          </a:r>
        </a:p>
      </dgm:t>
    </dgm:pt>
    <dgm:pt modelId="{50286DE0-643D-4FC1-A626-EBB676576C94}" type="parTrans" cxnId="{A1DF127E-E4B4-48E7-84B5-24FA9DA92EF7}">
      <dgm:prSet/>
      <dgm:spPr/>
      <dgm:t>
        <a:bodyPr/>
        <a:lstStyle/>
        <a:p>
          <a:endParaRPr lang="en-US"/>
        </a:p>
      </dgm:t>
    </dgm:pt>
    <dgm:pt modelId="{678B7979-AF87-4903-9C2D-330361F005AB}" type="sibTrans" cxnId="{A1DF127E-E4B4-48E7-84B5-24FA9DA92EF7}">
      <dgm:prSet/>
      <dgm:spPr/>
      <dgm:t>
        <a:bodyPr/>
        <a:lstStyle/>
        <a:p>
          <a:endParaRPr lang="en-US"/>
        </a:p>
      </dgm:t>
    </dgm:pt>
    <dgm:pt modelId="{BF43FBCA-7385-4477-AF7A-C6D8BC645484}" type="pres">
      <dgm:prSet presAssocID="{4176DFD2-7232-4538-AA0E-ABFC1171D674}" presName="linear" presStyleCnt="0">
        <dgm:presLayoutVars>
          <dgm:dir/>
          <dgm:animLvl val="lvl"/>
          <dgm:resizeHandles val="exact"/>
        </dgm:presLayoutVars>
      </dgm:prSet>
      <dgm:spPr/>
    </dgm:pt>
    <dgm:pt modelId="{BB27C416-FE27-4D11-A2F6-AB6197B7B4C4}" type="pres">
      <dgm:prSet presAssocID="{E2E5B87F-2F38-4841-9A97-C1EBA117077A}" presName="parentLin" presStyleCnt="0"/>
      <dgm:spPr/>
    </dgm:pt>
    <dgm:pt modelId="{A00C71C2-92C3-4408-93E6-5A8B0B1F3C07}" type="pres">
      <dgm:prSet presAssocID="{E2E5B87F-2F38-4841-9A97-C1EBA117077A}" presName="parentLeftMargin" presStyleLbl="node1" presStyleIdx="0" presStyleCnt="5"/>
      <dgm:spPr/>
    </dgm:pt>
    <dgm:pt modelId="{C7ED8C3E-E419-458B-9ECA-CDE078FD8BE7}" type="pres">
      <dgm:prSet presAssocID="{E2E5B87F-2F38-4841-9A97-C1EBA117077A}" presName="parentText" presStyleLbl="node1" presStyleIdx="0" presStyleCnt="5">
        <dgm:presLayoutVars>
          <dgm:chMax val="0"/>
          <dgm:bulletEnabled val="1"/>
        </dgm:presLayoutVars>
      </dgm:prSet>
      <dgm:spPr/>
    </dgm:pt>
    <dgm:pt modelId="{17CBCB5F-DBC9-428D-A816-CFE995985274}" type="pres">
      <dgm:prSet presAssocID="{E2E5B87F-2F38-4841-9A97-C1EBA117077A}" presName="negativeSpace" presStyleCnt="0"/>
      <dgm:spPr/>
    </dgm:pt>
    <dgm:pt modelId="{4B98B60E-ED4B-4B83-BC84-A4F176F4B899}" type="pres">
      <dgm:prSet presAssocID="{E2E5B87F-2F38-4841-9A97-C1EBA117077A}" presName="childText" presStyleLbl="conFgAcc1" presStyleIdx="0" presStyleCnt="5">
        <dgm:presLayoutVars>
          <dgm:bulletEnabled val="1"/>
        </dgm:presLayoutVars>
      </dgm:prSet>
      <dgm:spPr/>
    </dgm:pt>
    <dgm:pt modelId="{EB21A6E7-EF99-4C66-9E7E-C93351BDB9A3}" type="pres">
      <dgm:prSet presAssocID="{B3A6ACAD-25CE-4531-A84D-639F04496A3B}" presName="spaceBetweenRectangles" presStyleCnt="0"/>
      <dgm:spPr/>
    </dgm:pt>
    <dgm:pt modelId="{4D83B444-C22C-49C1-9BAB-5C8F06657951}" type="pres">
      <dgm:prSet presAssocID="{CCE1507A-E324-4F46-A13E-263201979688}" presName="parentLin" presStyleCnt="0"/>
      <dgm:spPr/>
    </dgm:pt>
    <dgm:pt modelId="{4141AB58-C2BF-48F7-A51D-363F10D812F0}" type="pres">
      <dgm:prSet presAssocID="{CCE1507A-E324-4F46-A13E-263201979688}" presName="parentLeftMargin" presStyleLbl="node1" presStyleIdx="0" presStyleCnt="5"/>
      <dgm:spPr/>
    </dgm:pt>
    <dgm:pt modelId="{5E5A22C8-3F50-4693-A939-1C4C675F50F3}" type="pres">
      <dgm:prSet presAssocID="{CCE1507A-E324-4F46-A13E-263201979688}" presName="parentText" presStyleLbl="node1" presStyleIdx="1" presStyleCnt="5">
        <dgm:presLayoutVars>
          <dgm:chMax val="0"/>
          <dgm:bulletEnabled val="1"/>
        </dgm:presLayoutVars>
      </dgm:prSet>
      <dgm:spPr/>
    </dgm:pt>
    <dgm:pt modelId="{A385483B-D04E-4583-9163-4524826908B7}" type="pres">
      <dgm:prSet presAssocID="{CCE1507A-E324-4F46-A13E-263201979688}" presName="negativeSpace" presStyleCnt="0"/>
      <dgm:spPr/>
    </dgm:pt>
    <dgm:pt modelId="{60245B7C-73A5-4DB7-BD11-A13B8566BAD5}" type="pres">
      <dgm:prSet presAssocID="{CCE1507A-E324-4F46-A13E-263201979688}" presName="childText" presStyleLbl="conFgAcc1" presStyleIdx="1" presStyleCnt="5">
        <dgm:presLayoutVars>
          <dgm:bulletEnabled val="1"/>
        </dgm:presLayoutVars>
      </dgm:prSet>
      <dgm:spPr/>
    </dgm:pt>
    <dgm:pt modelId="{28A64D3F-6CDC-4DAC-AFFC-70BDF602E6E8}" type="pres">
      <dgm:prSet presAssocID="{F8DBABC0-437E-4E60-9168-784DF60DC63C}" presName="spaceBetweenRectangles" presStyleCnt="0"/>
      <dgm:spPr/>
    </dgm:pt>
    <dgm:pt modelId="{23221AD4-2B92-4DB2-828E-B8FDDEEA412B}" type="pres">
      <dgm:prSet presAssocID="{1CED799E-537F-4660-9498-3004A1FDC773}" presName="parentLin" presStyleCnt="0"/>
      <dgm:spPr/>
    </dgm:pt>
    <dgm:pt modelId="{04B855E7-8C20-49A5-AC14-F4BFCC23094B}" type="pres">
      <dgm:prSet presAssocID="{1CED799E-537F-4660-9498-3004A1FDC773}" presName="parentLeftMargin" presStyleLbl="node1" presStyleIdx="1" presStyleCnt="5"/>
      <dgm:spPr/>
    </dgm:pt>
    <dgm:pt modelId="{E4C58B2F-3FF0-438B-B81C-E1DF585D39AB}" type="pres">
      <dgm:prSet presAssocID="{1CED799E-537F-4660-9498-3004A1FDC773}" presName="parentText" presStyleLbl="node1" presStyleIdx="2" presStyleCnt="5">
        <dgm:presLayoutVars>
          <dgm:chMax val="0"/>
          <dgm:bulletEnabled val="1"/>
        </dgm:presLayoutVars>
      </dgm:prSet>
      <dgm:spPr/>
    </dgm:pt>
    <dgm:pt modelId="{ADC23F6B-DB88-441C-B007-F1C5ED9C4F68}" type="pres">
      <dgm:prSet presAssocID="{1CED799E-537F-4660-9498-3004A1FDC773}" presName="negativeSpace" presStyleCnt="0"/>
      <dgm:spPr/>
    </dgm:pt>
    <dgm:pt modelId="{7E45595D-2F4F-4E95-9A5D-C9C46FCF1369}" type="pres">
      <dgm:prSet presAssocID="{1CED799E-537F-4660-9498-3004A1FDC773}" presName="childText" presStyleLbl="conFgAcc1" presStyleIdx="2" presStyleCnt="5">
        <dgm:presLayoutVars>
          <dgm:bulletEnabled val="1"/>
        </dgm:presLayoutVars>
      </dgm:prSet>
      <dgm:spPr/>
    </dgm:pt>
    <dgm:pt modelId="{0C3195B4-5E4C-4EFC-8A43-17649B51419B}" type="pres">
      <dgm:prSet presAssocID="{EB170B4B-5F9E-47A3-A6FE-843C2AB5519A}" presName="spaceBetweenRectangles" presStyleCnt="0"/>
      <dgm:spPr/>
    </dgm:pt>
    <dgm:pt modelId="{5795ABC7-AFFC-4599-80CA-45DD64CDD764}" type="pres">
      <dgm:prSet presAssocID="{8ED05450-8DCE-4DAE-8683-28D291730313}" presName="parentLin" presStyleCnt="0"/>
      <dgm:spPr/>
    </dgm:pt>
    <dgm:pt modelId="{50BCB605-2014-486E-A7C1-876E7BCBDF94}" type="pres">
      <dgm:prSet presAssocID="{8ED05450-8DCE-4DAE-8683-28D291730313}" presName="parentLeftMargin" presStyleLbl="node1" presStyleIdx="2" presStyleCnt="5"/>
      <dgm:spPr/>
    </dgm:pt>
    <dgm:pt modelId="{31706E35-226B-45E6-AEE1-C1002CFC04E8}" type="pres">
      <dgm:prSet presAssocID="{8ED05450-8DCE-4DAE-8683-28D291730313}" presName="parentText" presStyleLbl="node1" presStyleIdx="3" presStyleCnt="5">
        <dgm:presLayoutVars>
          <dgm:chMax val="0"/>
          <dgm:bulletEnabled val="1"/>
        </dgm:presLayoutVars>
      </dgm:prSet>
      <dgm:spPr/>
    </dgm:pt>
    <dgm:pt modelId="{5D5F11F7-D0DE-483C-A49B-2C2D4BEEA821}" type="pres">
      <dgm:prSet presAssocID="{8ED05450-8DCE-4DAE-8683-28D291730313}" presName="negativeSpace" presStyleCnt="0"/>
      <dgm:spPr/>
    </dgm:pt>
    <dgm:pt modelId="{7EDB914F-DCA1-4C37-82B1-0AB7EEBD27CC}" type="pres">
      <dgm:prSet presAssocID="{8ED05450-8DCE-4DAE-8683-28D291730313}" presName="childText" presStyleLbl="conFgAcc1" presStyleIdx="3" presStyleCnt="5">
        <dgm:presLayoutVars>
          <dgm:bulletEnabled val="1"/>
        </dgm:presLayoutVars>
      </dgm:prSet>
      <dgm:spPr/>
    </dgm:pt>
    <dgm:pt modelId="{20F979E7-FA44-471C-AB21-ECAEAC3B5991}" type="pres">
      <dgm:prSet presAssocID="{4681A55D-DD0A-45F8-ABD4-E7EC320668F5}" presName="spaceBetweenRectangles" presStyleCnt="0"/>
      <dgm:spPr/>
    </dgm:pt>
    <dgm:pt modelId="{933769AE-3B5A-400A-B2A2-B8BA077A4F8F}" type="pres">
      <dgm:prSet presAssocID="{47489AC9-F7FB-42F3-B98B-9820BD283B44}" presName="parentLin" presStyleCnt="0"/>
      <dgm:spPr/>
    </dgm:pt>
    <dgm:pt modelId="{604C6509-7425-4B8A-B760-10CF3DE648F7}" type="pres">
      <dgm:prSet presAssocID="{47489AC9-F7FB-42F3-B98B-9820BD283B44}" presName="parentLeftMargin" presStyleLbl="node1" presStyleIdx="3" presStyleCnt="5"/>
      <dgm:spPr/>
    </dgm:pt>
    <dgm:pt modelId="{F82638D5-2513-43EF-A681-3FE8529CEB18}" type="pres">
      <dgm:prSet presAssocID="{47489AC9-F7FB-42F3-B98B-9820BD283B44}" presName="parentText" presStyleLbl="node1" presStyleIdx="4" presStyleCnt="5">
        <dgm:presLayoutVars>
          <dgm:chMax val="0"/>
          <dgm:bulletEnabled val="1"/>
        </dgm:presLayoutVars>
      </dgm:prSet>
      <dgm:spPr/>
    </dgm:pt>
    <dgm:pt modelId="{E7670622-B30C-4BA2-9B4C-C1DBD1C8A1F9}" type="pres">
      <dgm:prSet presAssocID="{47489AC9-F7FB-42F3-B98B-9820BD283B44}" presName="negativeSpace" presStyleCnt="0"/>
      <dgm:spPr/>
    </dgm:pt>
    <dgm:pt modelId="{DCC8EC52-AB7B-462C-8B0D-640F174536E2}" type="pres">
      <dgm:prSet presAssocID="{47489AC9-F7FB-42F3-B98B-9820BD283B44}" presName="childText" presStyleLbl="conFgAcc1" presStyleIdx="4" presStyleCnt="5">
        <dgm:presLayoutVars>
          <dgm:bulletEnabled val="1"/>
        </dgm:presLayoutVars>
      </dgm:prSet>
      <dgm:spPr/>
    </dgm:pt>
  </dgm:ptLst>
  <dgm:cxnLst>
    <dgm:cxn modelId="{E6740114-107F-4598-8DA6-8054B0EE0A9D}" type="presOf" srcId="{47489AC9-F7FB-42F3-B98B-9820BD283B44}" destId="{604C6509-7425-4B8A-B760-10CF3DE648F7}" srcOrd="0" destOrd="0" presId="urn:microsoft.com/office/officeart/2005/8/layout/list1"/>
    <dgm:cxn modelId="{98F42537-8364-460F-BE2A-8F729949A808}" srcId="{4176DFD2-7232-4538-AA0E-ABFC1171D674}" destId="{8ED05450-8DCE-4DAE-8683-28D291730313}" srcOrd="3" destOrd="0" parTransId="{05B5E0F9-131B-4128-AEAD-44C64C08C17A}" sibTransId="{4681A55D-DD0A-45F8-ABD4-E7EC320668F5}"/>
    <dgm:cxn modelId="{6231D739-93BD-47B1-8A71-C474D5EC2444}" type="presOf" srcId="{1CED799E-537F-4660-9498-3004A1FDC773}" destId="{04B855E7-8C20-49A5-AC14-F4BFCC23094B}" srcOrd="0" destOrd="0" presId="urn:microsoft.com/office/officeart/2005/8/layout/list1"/>
    <dgm:cxn modelId="{DB82E95E-8361-4601-AD2F-B5FEDAA9CCC7}" type="presOf" srcId="{8ED05450-8DCE-4DAE-8683-28D291730313}" destId="{50BCB605-2014-486E-A7C1-876E7BCBDF94}" srcOrd="0" destOrd="0" presId="urn:microsoft.com/office/officeart/2005/8/layout/list1"/>
    <dgm:cxn modelId="{4BE8A277-858C-45D9-8689-3DE8167760F8}" srcId="{4176DFD2-7232-4538-AA0E-ABFC1171D674}" destId="{E2E5B87F-2F38-4841-9A97-C1EBA117077A}" srcOrd="0" destOrd="0" parTransId="{257E7319-4A54-4266-9FD0-BE7C4E14203D}" sibTransId="{B3A6ACAD-25CE-4531-A84D-639F04496A3B}"/>
    <dgm:cxn modelId="{A1DF127E-E4B4-48E7-84B5-24FA9DA92EF7}" srcId="{4176DFD2-7232-4538-AA0E-ABFC1171D674}" destId="{47489AC9-F7FB-42F3-B98B-9820BD283B44}" srcOrd="4" destOrd="0" parTransId="{50286DE0-643D-4FC1-A626-EBB676576C94}" sibTransId="{678B7979-AF87-4903-9C2D-330361F005AB}"/>
    <dgm:cxn modelId="{2E6BF789-2CDD-43F6-A191-B7A140151D03}" type="presOf" srcId="{CCE1507A-E324-4F46-A13E-263201979688}" destId="{5E5A22C8-3F50-4693-A939-1C4C675F50F3}" srcOrd="1" destOrd="0" presId="urn:microsoft.com/office/officeart/2005/8/layout/list1"/>
    <dgm:cxn modelId="{C7002893-1898-4768-8AF7-C51261228843}" srcId="{4176DFD2-7232-4538-AA0E-ABFC1171D674}" destId="{1CED799E-537F-4660-9498-3004A1FDC773}" srcOrd="2" destOrd="0" parTransId="{031A1482-489C-4BA9-854B-A0A8D8DBC8E5}" sibTransId="{EB170B4B-5F9E-47A3-A6FE-843C2AB5519A}"/>
    <dgm:cxn modelId="{FD89CEA8-A4B0-40AD-99F1-4DB797C48077}" type="presOf" srcId="{8ED05450-8DCE-4DAE-8683-28D291730313}" destId="{31706E35-226B-45E6-AEE1-C1002CFC04E8}" srcOrd="1" destOrd="0" presId="urn:microsoft.com/office/officeart/2005/8/layout/list1"/>
    <dgm:cxn modelId="{702DEEAA-91CC-462F-A747-6B111B5955F6}" type="presOf" srcId="{47489AC9-F7FB-42F3-B98B-9820BD283B44}" destId="{F82638D5-2513-43EF-A681-3FE8529CEB18}" srcOrd="1" destOrd="0" presId="urn:microsoft.com/office/officeart/2005/8/layout/list1"/>
    <dgm:cxn modelId="{5E331AAB-135A-45D4-88FA-B33FAEFE6858}" type="presOf" srcId="{1CED799E-537F-4660-9498-3004A1FDC773}" destId="{E4C58B2F-3FF0-438B-B81C-E1DF585D39AB}" srcOrd="1" destOrd="0" presId="urn:microsoft.com/office/officeart/2005/8/layout/list1"/>
    <dgm:cxn modelId="{C46AD3B6-9AD6-4B82-97D2-675474A81DFF}" srcId="{4176DFD2-7232-4538-AA0E-ABFC1171D674}" destId="{CCE1507A-E324-4F46-A13E-263201979688}" srcOrd="1" destOrd="0" parTransId="{17E214DB-6329-4998-B5A1-12AC249BCA4A}" sibTransId="{F8DBABC0-437E-4E60-9168-784DF60DC63C}"/>
    <dgm:cxn modelId="{D24936B9-4E12-4CE1-A5D6-089D46906002}" type="presOf" srcId="{E2E5B87F-2F38-4841-9A97-C1EBA117077A}" destId="{C7ED8C3E-E419-458B-9ECA-CDE078FD8BE7}" srcOrd="1" destOrd="0" presId="urn:microsoft.com/office/officeart/2005/8/layout/list1"/>
    <dgm:cxn modelId="{EE2726BE-363B-41C6-969E-F5BF4976949F}" type="presOf" srcId="{CCE1507A-E324-4F46-A13E-263201979688}" destId="{4141AB58-C2BF-48F7-A51D-363F10D812F0}" srcOrd="0" destOrd="0" presId="urn:microsoft.com/office/officeart/2005/8/layout/list1"/>
    <dgm:cxn modelId="{D4990FEE-5E49-4FA7-98F9-77705036533C}" type="presOf" srcId="{4176DFD2-7232-4538-AA0E-ABFC1171D674}" destId="{BF43FBCA-7385-4477-AF7A-C6D8BC645484}" srcOrd="0" destOrd="0" presId="urn:microsoft.com/office/officeart/2005/8/layout/list1"/>
    <dgm:cxn modelId="{DAF9FEEE-73DE-4669-8311-6B059C4E5F3A}" type="presOf" srcId="{E2E5B87F-2F38-4841-9A97-C1EBA117077A}" destId="{A00C71C2-92C3-4408-93E6-5A8B0B1F3C07}" srcOrd="0" destOrd="0" presId="urn:microsoft.com/office/officeart/2005/8/layout/list1"/>
    <dgm:cxn modelId="{482698F4-72B8-49D7-AB37-80093966FFA3}" type="presParOf" srcId="{BF43FBCA-7385-4477-AF7A-C6D8BC645484}" destId="{BB27C416-FE27-4D11-A2F6-AB6197B7B4C4}" srcOrd="0" destOrd="0" presId="urn:microsoft.com/office/officeart/2005/8/layout/list1"/>
    <dgm:cxn modelId="{7C719AE5-3E8A-46AE-BCE8-1C793917562F}" type="presParOf" srcId="{BB27C416-FE27-4D11-A2F6-AB6197B7B4C4}" destId="{A00C71C2-92C3-4408-93E6-5A8B0B1F3C07}" srcOrd="0" destOrd="0" presId="urn:microsoft.com/office/officeart/2005/8/layout/list1"/>
    <dgm:cxn modelId="{5100CBF7-0A93-469D-A6C9-6A096A71D965}" type="presParOf" srcId="{BB27C416-FE27-4D11-A2F6-AB6197B7B4C4}" destId="{C7ED8C3E-E419-458B-9ECA-CDE078FD8BE7}" srcOrd="1" destOrd="0" presId="urn:microsoft.com/office/officeart/2005/8/layout/list1"/>
    <dgm:cxn modelId="{165D63DC-8106-40B9-ADCC-449264A7ACC5}" type="presParOf" srcId="{BF43FBCA-7385-4477-AF7A-C6D8BC645484}" destId="{17CBCB5F-DBC9-428D-A816-CFE995985274}" srcOrd="1" destOrd="0" presId="urn:microsoft.com/office/officeart/2005/8/layout/list1"/>
    <dgm:cxn modelId="{DABBE927-9FFE-4FDE-932E-2006BE4F7F33}" type="presParOf" srcId="{BF43FBCA-7385-4477-AF7A-C6D8BC645484}" destId="{4B98B60E-ED4B-4B83-BC84-A4F176F4B899}" srcOrd="2" destOrd="0" presId="urn:microsoft.com/office/officeart/2005/8/layout/list1"/>
    <dgm:cxn modelId="{37E27653-0CB6-47F7-BCF4-A80E72E47A17}" type="presParOf" srcId="{BF43FBCA-7385-4477-AF7A-C6D8BC645484}" destId="{EB21A6E7-EF99-4C66-9E7E-C93351BDB9A3}" srcOrd="3" destOrd="0" presId="urn:microsoft.com/office/officeart/2005/8/layout/list1"/>
    <dgm:cxn modelId="{01157EA7-6687-4EBF-BDA0-DF193B3D439D}" type="presParOf" srcId="{BF43FBCA-7385-4477-AF7A-C6D8BC645484}" destId="{4D83B444-C22C-49C1-9BAB-5C8F06657951}" srcOrd="4" destOrd="0" presId="urn:microsoft.com/office/officeart/2005/8/layout/list1"/>
    <dgm:cxn modelId="{772B3520-118F-4DDB-A8DE-72DFC597C498}" type="presParOf" srcId="{4D83B444-C22C-49C1-9BAB-5C8F06657951}" destId="{4141AB58-C2BF-48F7-A51D-363F10D812F0}" srcOrd="0" destOrd="0" presId="urn:microsoft.com/office/officeart/2005/8/layout/list1"/>
    <dgm:cxn modelId="{102BC430-7403-42B5-AEE3-1DD7368961C9}" type="presParOf" srcId="{4D83B444-C22C-49C1-9BAB-5C8F06657951}" destId="{5E5A22C8-3F50-4693-A939-1C4C675F50F3}" srcOrd="1" destOrd="0" presId="urn:microsoft.com/office/officeart/2005/8/layout/list1"/>
    <dgm:cxn modelId="{BEA63510-A48D-46D6-A72F-A9C946805EEE}" type="presParOf" srcId="{BF43FBCA-7385-4477-AF7A-C6D8BC645484}" destId="{A385483B-D04E-4583-9163-4524826908B7}" srcOrd="5" destOrd="0" presId="urn:microsoft.com/office/officeart/2005/8/layout/list1"/>
    <dgm:cxn modelId="{6232AF8A-DC1A-4375-BF8A-0BD8D82004F1}" type="presParOf" srcId="{BF43FBCA-7385-4477-AF7A-C6D8BC645484}" destId="{60245B7C-73A5-4DB7-BD11-A13B8566BAD5}" srcOrd="6" destOrd="0" presId="urn:microsoft.com/office/officeart/2005/8/layout/list1"/>
    <dgm:cxn modelId="{BDCF2010-92E2-430C-9B25-7BDBA7517C5A}" type="presParOf" srcId="{BF43FBCA-7385-4477-AF7A-C6D8BC645484}" destId="{28A64D3F-6CDC-4DAC-AFFC-70BDF602E6E8}" srcOrd="7" destOrd="0" presId="urn:microsoft.com/office/officeart/2005/8/layout/list1"/>
    <dgm:cxn modelId="{752C0350-2FD8-4263-AD91-75349E1D9150}" type="presParOf" srcId="{BF43FBCA-7385-4477-AF7A-C6D8BC645484}" destId="{23221AD4-2B92-4DB2-828E-B8FDDEEA412B}" srcOrd="8" destOrd="0" presId="urn:microsoft.com/office/officeart/2005/8/layout/list1"/>
    <dgm:cxn modelId="{7273269F-922A-4794-B98D-DB7190633201}" type="presParOf" srcId="{23221AD4-2B92-4DB2-828E-B8FDDEEA412B}" destId="{04B855E7-8C20-49A5-AC14-F4BFCC23094B}" srcOrd="0" destOrd="0" presId="urn:microsoft.com/office/officeart/2005/8/layout/list1"/>
    <dgm:cxn modelId="{34B27E9A-3F25-4979-850E-0B42D088107C}" type="presParOf" srcId="{23221AD4-2B92-4DB2-828E-B8FDDEEA412B}" destId="{E4C58B2F-3FF0-438B-B81C-E1DF585D39AB}" srcOrd="1" destOrd="0" presId="urn:microsoft.com/office/officeart/2005/8/layout/list1"/>
    <dgm:cxn modelId="{254BF437-ACA4-4CF7-BB91-939D1EA11C68}" type="presParOf" srcId="{BF43FBCA-7385-4477-AF7A-C6D8BC645484}" destId="{ADC23F6B-DB88-441C-B007-F1C5ED9C4F68}" srcOrd="9" destOrd="0" presId="urn:microsoft.com/office/officeart/2005/8/layout/list1"/>
    <dgm:cxn modelId="{09FE1485-8A6E-478E-82D4-F982B5A5A408}" type="presParOf" srcId="{BF43FBCA-7385-4477-AF7A-C6D8BC645484}" destId="{7E45595D-2F4F-4E95-9A5D-C9C46FCF1369}" srcOrd="10" destOrd="0" presId="urn:microsoft.com/office/officeart/2005/8/layout/list1"/>
    <dgm:cxn modelId="{E8FBB65C-2C4E-42E8-8A13-009ECC14CD50}" type="presParOf" srcId="{BF43FBCA-7385-4477-AF7A-C6D8BC645484}" destId="{0C3195B4-5E4C-4EFC-8A43-17649B51419B}" srcOrd="11" destOrd="0" presId="urn:microsoft.com/office/officeart/2005/8/layout/list1"/>
    <dgm:cxn modelId="{8BD419B3-CF67-41B7-8DD5-02277D7079D4}" type="presParOf" srcId="{BF43FBCA-7385-4477-AF7A-C6D8BC645484}" destId="{5795ABC7-AFFC-4599-80CA-45DD64CDD764}" srcOrd="12" destOrd="0" presId="urn:microsoft.com/office/officeart/2005/8/layout/list1"/>
    <dgm:cxn modelId="{61B83DC5-DD50-44C3-BC9A-411B462D982E}" type="presParOf" srcId="{5795ABC7-AFFC-4599-80CA-45DD64CDD764}" destId="{50BCB605-2014-486E-A7C1-876E7BCBDF94}" srcOrd="0" destOrd="0" presId="urn:microsoft.com/office/officeart/2005/8/layout/list1"/>
    <dgm:cxn modelId="{AE14F228-BE4A-4CD5-897C-4445FBF6BA64}" type="presParOf" srcId="{5795ABC7-AFFC-4599-80CA-45DD64CDD764}" destId="{31706E35-226B-45E6-AEE1-C1002CFC04E8}" srcOrd="1" destOrd="0" presId="urn:microsoft.com/office/officeart/2005/8/layout/list1"/>
    <dgm:cxn modelId="{7A9E7C8A-FC2D-441D-B82A-8435599C978B}" type="presParOf" srcId="{BF43FBCA-7385-4477-AF7A-C6D8BC645484}" destId="{5D5F11F7-D0DE-483C-A49B-2C2D4BEEA821}" srcOrd="13" destOrd="0" presId="urn:microsoft.com/office/officeart/2005/8/layout/list1"/>
    <dgm:cxn modelId="{3F02850A-1485-408E-BF3B-D262D6A39B33}" type="presParOf" srcId="{BF43FBCA-7385-4477-AF7A-C6D8BC645484}" destId="{7EDB914F-DCA1-4C37-82B1-0AB7EEBD27CC}" srcOrd="14" destOrd="0" presId="urn:microsoft.com/office/officeart/2005/8/layout/list1"/>
    <dgm:cxn modelId="{EBF80EE3-6739-49E0-A482-5ED5136C2A2B}" type="presParOf" srcId="{BF43FBCA-7385-4477-AF7A-C6D8BC645484}" destId="{20F979E7-FA44-471C-AB21-ECAEAC3B5991}" srcOrd="15" destOrd="0" presId="urn:microsoft.com/office/officeart/2005/8/layout/list1"/>
    <dgm:cxn modelId="{319CA17F-7F4B-40FA-8F2F-9DEAE6F661D3}" type="presParOf" srcId="{BF43FBCA-7385-4477-AF7A-C6D8BC645484}" destId="{933769AE-3B5A-400A-B2A2-B8BA077A4F8F}" srcOrd="16" destOrd="0" presId="urn:microsoft.com/office/officeart/2005/8/layout/list1"/>
    <dgm:cxn modelId="{4CFAD4D1-0268-4903-819E-D4BF9FBFC5B3}" type="presParOf" srcId="{933769AE-3B5A-400A-B2A2-B8BA077A4F8F}" destId="{604C6509-7425-4B8A-B760-10CF3DE648F7}" srcOrd="0" destOrd="0" presId="urn:microsoft.com/office/officeart/2005/8/layout/list1"/>
    <dgm:cxn modelId="{62560CD2-65BD-48EE-814B-4BAF268F25C7}" type="presParOf" srcId="{933769AE-3B5A-400A-B2A2-B8BA077A4F8F}" destId="{F82638D5-2513-43EF-A681-3FE8529CEB18}" srcOrd="1" destOrd="0" presId="urn:microsoft.com/office/officeart/2005/8/layout/list1"/>
    <dgm:cxn modelId="{81BB3524-2D3D-4E0D-A946-BF5B7FA03521}" type="presParOf" srcId="{BF43FBCA-7385-4477-AF7A-C6D8BC645484}" destId="{E7670622-B30C-4BA2-9B4C-C1DBD1C8A1F9}" srcOrd="17" destOrd="0" presId="urn:microsoft.com/office/officeart/2005/8/layout/list1"/>
    <dgm:cxn modelId="{DC6225E5-7DCE-4FF7-883C-D42F502B2B50}" type="presParOf" srcId="{BF43FBCA-7385-4477-AF7A-C6D8BC645484}" destId="{DCC8EC52-AB7B-462C-8B0D-640F174536E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7638A-A0A4-42C9-82D4-34FA97ED198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2C94BEF-E7C7-4940-8B8B-7E20CFBCD962}">
      <dgm:prSet/>
      <dgm:spPr/>
      <dgm:t>
        <a:bodyPr/>
        <a:lstStyle/>
        <a:p>
          <a:r>
            <a:rPr lang="en-US"/>
            <a:t>Next revision in 2024</a:t>
          </a:r>
        </a:p>
      </dgm:t>
    </dgm:pt>
    <dgm:pt modelId="{6123AC98-DA4B-4E59-B4BA-75CA3C6C2A61}" type="parTrans" cxnId="{2465E317-D49F-4248-A832-28CC4CBDE863}">
      <dgm:prSet/>
      <dgm:spPr/>
      <dgm:t>
        <a:bodyPr/>
        <a:lstStyle/>
        <a:p>
          <a:endParaRPr lang="en-US"/>
        </a:p>
      </dgm:t>
    </dgm:pt>
    <dgm:pt modelId="{734BFDCD-8BCA-4B39-AA40-8633B675296E}" type="sibTrans" cxnId="{2465E317-D49F-4248-A832-28CC4CBDE863}">
      <dgm:prSet/>
      <dgm:spPr/>
      <dgm:t>
        <a:bodyPr/>
        <a:lstStyle/>
        <a:p>
          <a:endParaRPr lang="en-US"/>
        </a:p>
      </dgm:t>
    </dgm:pt>
    <dgm:pt modelId="{2C7215F6-3812-4A43-B829-CB177A8EA432}">
      <dgm:prSet/>
      <dgm:spPr/>
      <dgm:t>
        <a:bodyPr/>
        <a:lstStyle/>
        <a:p>
          <a:r>
            <a:rPr lang="en-US" dirty="0"/>
            <a:t>Revised every 5 years</a:t>
          </a:r>
        </a:p>
      </dgm:t>
    </dgm:pt>
    <dgm:pt modelId="{0E37AD1A-31B4-4DC7-BC29-5F02D3F728EA}" type="parTrans" cxnId="{7CFA3FB8-1200-41B7-9B86-3BE66F4EC2D3}">
      <dgm:prSet/>
      <dgm:spPr/>
      <dgm:t>
        <a:bodyPr/>
        <a:lstStyle/>
        <a:p>
          <a:endParaRPr lang="en-US"/>
        </a:p>
      </dgm:t>
    </dgm:pt>
    <dgm:pt modelId="{F3BE452B-4A91-4F13-AB84-4AF753C27262}" type="sibTrans" cxnId="{7CFA3FB8-1200-41B7-9B86-3BE66F4EC2D3}">
      <dgm:prSet/>
      <dgm:spPr/>
      <dgm:t>
        <a:bodyPr/>
        <a:lstStyle/>
        <a:p>
          <a:endParaRPr lang="en-US"/>
        </a:p>
      </dgm:t>
    </dgm:pt>
    <dgm:pt modelId="{862A2617-9F48-4828-B4C2-A7054A43674B}" type="pres">
      <dgm:prSet presAssocID="{58E7638A-A0A4-42C9-82D4-34FA97ED198C}" presName="diagram" presStyleCnt="0">
        <dgm:presLayoutVars>
          <dgm:dir/>
          <dgm:resizeHandles val="exact"/>
        </dgm:presLayoutVars>
      </dgm:prSet>
      <dgm:spPr/>
    </dgm:pt>
    <dgm:pt modelId="{4826E63A-89A6-4702-A912-31A9EB049EC8}" type="pres">
      <dgm:prSet presAssocID="{2C7215F6-3812-4A43-B829-CB177A8EA432}" presName="node" presStyleLbl="node1" presStyleIdx="0" presStyleCnt="2">
        <dgm:presLayoutVars>
          <dgm:bulletEnabled val="1"/>
        </dgm:presLayoutVars>
      </dgm:prSet>
      <dgm:spPr/>
    </dgm:pt>
    <dgm:pt modelId="{565EF5FE-8FA0-4396-A7BD-C07F5F03D87B}" type="pres">
      <dgm:prSet presAssocID="{F3BE452B-4A91-4F13-AB84-4AF753C27262}" presName="sibTrans" presStyleCnt="0"/>
      <dgm:spPr/>
    </dgm:pt>
    <dgm:pt modelId="{4C0EAC6F-584D-4259-9DDD-ABE93E4F0348}" type="pres">
      <dgm:prSet presAssocID="{92C94BEF-E7C7-4940-8B8B-7E20CFBCD962}" presName="node" presStyleLbl="node1" presStyleIdx="1" presStyleCnt="2">
        <dgm:presLayoutVars>
          <dgm:bulletEnabled val="1"/>
        </dgm:presLayoutVars>
      </dgm:prSet>
      <dgm:spPr/>
    </dgm:pt>
  </dgm:ptLst>
  <dgm:cxnLst>
    <dgm:cxn modelId="{2465E317-D49F-4248-A832-28CC4CBDE863}" srcId="{58E7638A-A0A4-42C9-82D4-34FA97ED198C}" destId="{92C94BEF-E7C7-4940-8B8B-7E20CFBCD962}" srcOrd="1" destOrd="0" parTransId="{6123AC98-DA4B-4E59-B4BA-75CA3C6C2A61}" sibTransId="{734BFDCD-8BCA-4B39-AA40-8633B675296E}"/>
    <dgm:cxn modelId="{49C8BF73-B5DC-4164-A42B-72510D6385AB}" type="presOf" srcId="{2C7215F6-3812-4A43-B829-CB177A8EA432}" destId="{4826E63A-89A6-4702-A912-31A9EB049EC8}" srcOrd="0" destOrd="0" presId="urn:microsoft.com/office/officeart/2005/8/layout/default"/>
    <dgm:cxn modelId="{44187C95-75B9-41A9-B7D8-254D1AA77756}" type="presOf" srcId="{58E7638A-A0A4-42C9-82D4-34FA97ED198C}" destId="{862A2617-9F48-4828-B4C2-A7054A43674B}" srcOrd="0" destOrd="0" presId="urn:microsoft.com/office/officeart/2005/8/layout/default"/>
    <dgm:cxn modelId="{7CFA3FB8-1200-41B7-9B86-3BE66F4EC2D3}" srcId="{58E7638A-A0A4-42C9-82D4-34FA97ED198C}" destId="{2C7215F6-3812-4A43-B829-CB177A8EA432}" srcOrd="0" destOrd="0" parTransId="{0E37AD1A-31B4-4DC7-BC29-5F02D3F728EA}" sibTransId="{F3BE452B-4A91-4F13-AB84-4AF753C27262}"/>
    <dgm:cxn modelId="{F6C762FE-343C-410B-91FD-2A6711449182}" type="presOf" srcId="{92C94BEF-E7C7-4940-8B8B-7E20CFBCD962}" destId="{4C0EAC6F-584D-4259-9DDD-ABE93E4F0348}" srcOrd="0" destOrd="0" presId="urn:microsoft.com/office/officeart/2005/8/layout/default"/>
    <dgm:cxn modelId="{367DC50A-5178-42BC-A33A-53CD556F224A}" type="presParOf" srcId="{862A2617-9F48-4828-B4C2-A7054A43674B}" destId="{4826E63A-89A6-4702-A912-31A9EB049EC8}" srcOrd="0" destOrd="0" presId="urn:microsoft.com/office/officeart/2005/8/layout/default"/>
    <dgm:cxn modelId="{D1D73945-EA2B-40EF-911F-4DA07F9A1439}" type="presParOf" srcId="{862A2617-9F48-4828-B4C2-A7054A43674B}" destId="{565EF5FE-8FA0-4396-A7BD-C07F5F03D87B}" srcOrd="1" destOrd="0" presId="urn:microsoft.com/office/officeart/2005/8/layout/default"/>
    <dgm:cxn modelId="{68ED364A-1576-495E-88E9-9EA25DE5D705}" type="presParOf" srcId="{862A2617-9F48-4828-B4C2-A7054A43674B}" destId="{4C0EAC6F-584D-4259-9DDD-ABE93E4F034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130B22-E0C4-40E6-8836-3FFFA84F69E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12917EC-C9C4-47F9-8085-8DD4C69E467A}">
      <dgm:prSet/>
      <dgm:spPr/>
      <dgm:t>
        <a:bodyPr/>
        <a:lstStyle/>
        <a:p>
          <a:r>
            <a:rPr lang="en-US" dirty="0"/>
            <a:t>Do we want cities to aggressively annex unincorporated areas for high density housing?</a:t>
          </a:r>
        </a:p>
      </dgm:t>
    </dgm:pt>
    <dgm:pt modelId="{788C20F8-254A-464C-8A72-9DA8C6653068}" type="parTrans" cxnId="{D7698881-960B-464F-AADE-48CD47C6B08A}">
      <dgm:prSet/>
      <dgm:spPr/>
      <dgm:t>
        <a:bodyPr/>
        <a:lstStyle/>
        <a:p>
          <a:endParaRPr lang="en-US"/>
        </a:p>
      </dgm:t>
    </dgm:pt>
    <dgm:pt modelId="{E5926B10-9618-41DF-B10F-CBFC795F7AD7}" type="sibTrans" cxnId="{D7698881-960B-464F-AADE-48CD47C6B08A}">
      <dgm:prSet/>
      <dgm:spPr/>
      <dgm:t>
        <a:bodyPr/>
        <a:lstStyle/>
        <a:p>
          <a:endParaRPr lang="en-US"/>
        </a:p>
      </dgm:t>
    </dgm:pt>
    <dgm:pt modelId="{781148C1-785D-4E07-9411-5D8147CDC3E4}">
      <dgm:prSet/>
      <dgm:spPr/>
      <dgm:t>
        <a:bodyPr/>
        <a:lstStyle/>
        <a:p>
          <a:r>
            <a:rPr lang="en-US" dirty="0"/>
            <a:t>Do we want apartments and more 7,000 sq. ft. lots?</a:t>
          </a:r>
        </a:p>
      </dgm:t>
    </dgm:pt>
    <dgm:pt modelId="{5446138D-0313-4058-AC28-B76C0BBF9E76}" type="parTrans" cxnId="{E3A9C6DC-CF3F-47C4-9391-3C9CDF6B8665}">
      <dgm:prSet/>
      <dgm:spPr/>
      <dgm:t>
        <a:bodyPr/>
        <a:lstStyle/>
        <a:p>
          <a:endParaRPr lang="en-US"/>
        </a:p>
      </dgm:t>
    </dgm:pt>
    <dgm:pt modelId="{466E1847-E86A-4FE1-BE08-410C9F76A9B0}" type="sibTrans" cxnId="{E3A9C6DC-CF3F-47C4-9391-3C9CDF6B8665}">
      <dgm:prSet/>
      <dgm:spPr/>
      <dgm:t>
        <a:bodyPr/>
        <a:lstStyle/>
        <a:p>
          <a:endParaRPr lang="en-US"/>
        </a:p>
      </dgm:t>
    </dgm:pt>
    <dgm:pt modelId="{69B69A7A-2F9C-469B-ADC2-E366E04EB08B}">
      <dgm:prSet/>
      <dgm:spPr/>
      <dgm:t>
        <a:bodyPr/>
        <a:lstStyle/>
        <a:p>
          <a:r>
            <a:rPr lang="en-US"/>
            <a:t>Do we want to urbanize the whole County?</a:t>
          </a:r>
        </a:p>
      </dgm:t>
    </dgm:pt>
    <dgm:pt modelId="{B68C14F8-714A-45C3-A088-13367787B1A9}" type="parTrans" cxnId="{F50CEBC9-F4A6-4217-9462-6F59CDFECA9F}">
      <dgm:prSet/>
      <dgm:spPr/>
      <dgm:t>
        <a:bodyPr/>
        <a:lstStyle/>
        <a:p>
          <a:endParaRPr lang="en-US"/>
        </a:p>
      </dgm:t>
    </dgm:pt>
    <dgm:pt modelId="{0C5EC8C2-CCF3-460D-9184-7FFB30BCDACA}" type="sibTrans" cxnId="{F50CEBC9-F4A6-4217-9462-6F59CDFECA9F}">
      <dgm:prSet/>
      <dgm:spPr/>
      <dgm:t>
        <a:bodyPr/>
        <a:lstStyle/>
        <a:p>
          <a:endParaRPr lang="en-US"/>
        </a:p>
      </dgm:t>
    </dgm:pt>
    <dgm:pt modelId="{B9954E9B-95CE-4A66-ACA6-67E140143D9E}">
      <dgm:prSet/>
      <dgm:spPr/>
      <dgm:t>
        <a:bodyPr/>
        <a:lstStyle/>
        <a:p>
          <a:r>
            <a:rPr lang="en-US"/>
            <a:t>Do we want proper growth to maintain the rural and cultural agricultural areas of the County?</a:t>
          </a:r>
        </a:p>
      </dgm:t>
    </dgm:pt>
    <dgm:pt modelId="{23330233-EAE1-4B0C-BD0A-38A9CFF540EA}" type="parTrans" cxnId="{A258D7F4-6E43-4928-B3D7-7E4C90C916C3}">
      <dgm:prSet/>
      <dgm:spPr/>
      <dgm:t>
        <a:bodyPr/>
        <a:lstStyle/>
        <a:p>
          <a:endParaRPr lang="en-US"/>
        </a:p>
      </dgm:t>
    </dgm:pt>
    <dgm:pt modelId="{38B4B6AC-63C6-4232-A525-4699E1D9F051}" type="sibTrans" cxnId="{A258D7F4-6E43-4928-B3D7-7E4C90C916C3}">
      <dgm:prSet/>
      <dgm:spPr/>
      <dgm:t>
        <a:bodyPr/>
        <a:lstStyle/>
        <a:p>
          <a:endParaRPr lang="en-US"/>
        </a:p>
      </dgm:t>
    </dgm:pt>
    <dgm:pt modelId="{41CCA047-C59E-4F46-A6C3-0CBCDBF767D8}" type="pres">
      <dgm:prSet presAssocID="{DD130B22-E0C4-40E6-8836-3FFFA84F69E7}" presName="outerComposite" presStyleCnt="0">
        <dgm:presLayoutVars>
          <dgm:chMax val="5"/>
          <dgm:dir/>
          <dgm:resizeHandles val="exact"/>
        </dgm:presLayoutVars>
      </dgm:prSet>
      <dgm:spPr/>
    </dgm:pt>
    <dgm:pt modelId="{C8E01D7C-0499-4A51-8B11-7272E9C0EDE1}" type="pres">
      <dgm:prSet presAssocID="{DD130B22-E0C4-40E6-8836-3FFFA84F69E7}" presName="dummyMaxCanvas" presStyleCnt="0">
        <dgm:presLayoutVars/>
      </dgm:prSet>
      <dgm:spPr/>
    </dgm:pt>
    <dgm:pt modelId="{A407A680-A30D-4BF9-BD5F-0575F237A951}" type="pres">
      <dgm:prSet presAssocID="{DD130B22-E0C4-40E6-8836-3FFFA84F69E7}" presName="FourNodes_1" presStyleLbl="node1" presStyleIdx="0" presStyleCnt="4">
        <dgm:presLayoutVars>
          <dgm:bulletEnabled val="1"/>
        </dgm:presLayoutVars>
      </dgm:prSet>
      <dgm:spPr/>
    </dgm:pt>
    <dgm:pt modelId="{1E293F07-7DF4-4EE9-AA9A-132BB7C69343}" type="pres">
      <dgm:prSet presAssocID="{DD130B22-E0C4-40E6-8836-3FFFA84F69E7}" presName="FourNodes_2" presStyleLbl="node1" presStyleIdx="1" presStyleCnt="4">
        <dgm:presLayoutVars>
          <dgm:bulletEnabled val="1"/>
        </dgm:presLayoutVars>
      </dgm:prSet>
      <dgm:spPr/>
    </dgm:pt>
    <dgm:pt modelId="{DE35B89F-6587-4D76-9CA3-91924E61227D}" type="pres">
      <dgm:prSet presAssocID="{DD130B22-E0C4-40E6-8836-3FFFA84F69E7}" presName="FourNodes_3" presStyleLbl="node1" presStyleIdx="2" presStyleCnt="4">
        <dgm:presLayoutVars>
          <dgm:bulletEnabled val="1"/>
        </dgm:presLayoutVars>
      </dgm:prSet>
      <dgm:spPr/>
    </dgm:pt>
    <dgm:pt modelId="{EDA1BBD0-F723-46EF-BE12-C9C18740C35D}" type="pres">
      <dgm:prSet presAssocID="{DD130B22-E0C4-40E6-8836-3FFFA84F69E7}" presName="FourNodes_4" presStyleLbl="node1" presStyleIdx="3" presStyleCnt="4">
        <dgm:presLayoutVars>
          <dgm:bulletEnabled val="1"/>
        </dgm:presLayoutVars>
      </dgm:prSet>
      <dgm:spPr/>
    </dgm:pt>
    <dgm:pt modelId="{C09BBA92-FDD3-492E-9E33-E05BAD1F5340}" type="pres">
      <dgm:prSet presAssocID="{DD130B22-E0C4-40E6-8836-3FFFA84F69E7}" presName="FourConn_1-2" presStyleLbl="fgAccFollowNode1" presStyleIdx="0" presStyleCnt="3">
        <dgm:presLayoutVars>
          <dgm:bulletEnabled val="1"/>
        </dgm:presLayoutVars>
      </dgm:prSet>
      <dgm:spPr/>
    </dgm:pt>
    <dgm:pt modelId="{64B4CFD1-E3D4-448F-BE64-E3773C685336}" type="pres">
      <dgm:prSet presAssocID="{DD130B22-E0C4-40E6-8836-3FFFA84F69E7}" presName="FourConn_2-3" presStyleLbl="fgAccFollowNode1" presStyleIdx="1" presStyleCnt="3">
        <dgm:presLayoutVars>
          <dgm:bulletEnabled val="1"/>
        </dgm:presLayoutVars>
      </dgm:prSet>
      <dgm:spPr/>
    </dgm:pt>
    <dgm:pt modelId="{74F4E6AC-2B8A-4C70-A994-4C7DDF1D038C}" type="pres">
      <dgm:prSet presAssocID="{DD130B22-E0C4-40E6-8836-3FFFA84F69E7}" presName="FourConn_3-4" presStyleLbl="fgAccFollowNode1" presStyleIdx="2" presStyleCnt="3">
        <dgm:presLayoutVars>
          <dgm:bulletEnabled val="1"/>
        </dgm:presLayoutVars>
      </dgm:prSet>
      <dgm:spPr/>
    </dgm:pt>
    <dgm:pt modelId="{8064D847-90F2-40A7-9983-5DD7BC5DB05C}" type="pres">
      <dgm:prSet presAssocID="{DD130B22-E0C4-40E6-8836-3FFFA84F69E7}" presName="FourNodes_1_text" presStyleLbl="node1" presStyleIdx="3" presStyleCnt="4">
        <dgm:presLayoutVars>
          <dgm:bulletEnabled val="1"/>
        </dgm:presLayoutVars>
      </dgm:prSet>
      <dgm:spPr/>
    </dgm:pt>
    <dgm:pt modelId="{0FB49569-8A28-4258-BC61-B121B0633FA0}" type="pres">
      <dgm:prSet presAssocID="{DD130B22-E0C4-40E6-8836-3FFFA84F69E7}" presName="FourNodes_2_text" presStyleLbl="node1" presStyleIdx="3" presStyleCnt="4">
        <dgm:presLayoutVars>
          <dgm:bulletEnabled val="1"/>
        </dgm:presLayoutVars>
      </dgm:prSet>
      <dgm:spPr/>
    </dgm:pt>
    <dgm:pt modelId="{5A824C2C-880B-4350-B871-64C2A4A6B8EF}" type="pres">
      <dgm:prSet presAssocID="{DD130B22-E0C4-40E6-8836-3FFFA84F69E7}" presName="FourNodes_3_text" presStyleLbl="node1" presStyleIdx="3" presStyleCnt="4">
        <dgm:presLayoutVars>
          <dgm:bulletEnabled val="1"/>
        </dgm:presLayoutVars>
      </dgm:prSet>
      <dgm:spPr/>
    </dgm:pt>
    <dgm:pt modelId="{95145E3D-E684-4A61-9A4C-C17269DF85D4}" type="pres">
      <dgm:prSet presAssocID="{DD130B22-E0C4-40E6-8836-3FFFA84F69E7}" presName="FourNodes_4_text" presStyleLbl="node1" presStyleIdx="3" presStyleCnt="4">
        <dgm:presLayoutVars>
          <dgm:bulletEnabled val="1"/>
        </dgm:presLayoutVars>
      </dgm:prSet>
      <dgm:spPr/>
    </dgm:pt>
  </dgm:ptLst>
  <dgm:cxnLst>
    <dgm:cxn modelId="{693EC022-E297-46FA-A95F-42374EEAC7C5}" type="presOf" srcId="{B9954E9B-95CE-4A66-ACA6-67E140143D9E}" destId="{95145E3D-E684-4A61-9A4C-C17269DF85D4}" srcOrd="1" destOrd="0" presId="urn:microsoft.com/office/officeart/2005/8/layout/vProcess5"/>
    <dgm:cxn modelId="{85DA1662-5BE6-47C1-BE29-7889D88C5E05}" type="presOf" srcId="{E5926B10-9618-41DF-B10F-CBFC795F7AD7}" destId="{C09BBA92-FDD3-492E-9E33-E05BAD1F5340}" srcOrd="0" destOrd="0" presId="urn:microsoft.com/office/officeart/2005/8/layout/vProcess5"/>
    <dgm:cxn modelId="{B90B606A-1CCC-408D-96AE-6950AD355E07}" type="presOf" srcId="{912917EC-C9C4-47F9-8085-8DD4C69E467A}" destId="{A407A680-A30D-4BF9-BD5F-0575F237A951}" srcOrd="0" destOrd="0" presId="urn:microsoft.com/office/officeart/2005/8/layout/vProcess5"/>
    <dgm:cxn modelId="{C6AA4E50-7E31-45A2-A9AD-F52FA966A533}" type="presOf" srcId="{DD130B22-E0C4-40E6-8836-3FFFA84F69E7}" destId="{41CCA047-C59E-4F46-A6C3-0CBCDBF767D8}" srcOrd="0" destOrd="0" presId="urn:microsoft.com/office/officeart/2005/8/layout/vProcess5"/>
    <dgm:cxn modelId="{29C0DE56-9D9A-40C7-B96F-02D11CE349B8}" type="presOf" srcId="{781148C1-785D-4E07-9411-5D8147CDC3E4}" destId="{1E293F07-7DF4-4EE9-AA9A-132BB7C69343}" srcOrd="0" destOrd="0" presId="urn:microsoft.com/office/officeart/2005/8/layout/vProcess5"/>
    <dgm:cxn modelId="{D7698881-960B-464F-AADE-48CD47C6B08A}" srcId="{DD130B22-E0C4-40E6-8836-3FFFA84F69E7}" destId="{912917EC-C9C4-47F9-8085-8DD4C69E467A}" srcOrd="0" destOrd="0" parTransId="{788C20F8-254A-464C-8A72-9DA8C6653068}" sibTransId="{E5926B10-9618-41DF-B10F-CBFC795F7AD7}"/>
    <dgm:cxn modelId="{3757089C-200B-4910-AB74-F3A537518921}" type="presOf" srcId="{0C5EC8C2-CCF3-460D-9184-7FFB30BCDACA}" destId="{74F4E6AC-2B8A-4C70-A994-4C7DDF1D038C}" srcOrd="0" destOrd="0" presId="urn:microsoft.com/office/officeart/2005/8/layout/vProcess5"/>
    <dgm:cxn modelId="{1FD3669D-7306-41AE-8662-A4CF63D90300}" type="presOf" srcId="{781148C1-785D-4E07-9411-5D8147CDC3E4}" destId="{0FB49569-8A28-4258-BC61-B121B0633FA0}" srcOrd="1" destOrd="0" presId="urn:microsoft.com/office/officeart/2005/8/layout/vProcess5"/>
    <dgm:cxn modelId="{CB65D1A2-BF36-4062-BA3B-E89B410BA66B}" type="presOf" srcId="{69B69A7A-2F9C-469B-ADC2-E366E04EB08B}" destId="{DE35B89F-6587-4D76-9CA3-91924E61227D}" srcOrd="0" destOrd="0" presId="urn:microsoft.com/office/officeart/2005/8/layout/vProcess5"/>
    <dgm:cxn modelId="{EAF4B2A3-E8A7-4949-9C07-8F497EBDED4C}" type="presOf" srcId="{466E1847-E86A-4FE1-BE08-410C9F76A9B0}" destId="{64B4CFD1-E3D4-448F-BE64-E3773C685336}" srcOrd="0" destOrd="0" presId="urn:microsoft.com/office/officeart/2005/8/layout/vProcess5"/>
    <dgm:cxn modelId="{168BD1A5-2407-4F58-9043-E1D51F4B4A26}" type="presOf" srcId="{B9954E9B-95CE-4A66-ACA6-67E140143D9E}" destId="{EDA1BBD0-F723-46EF-BE12-C9C18740C35D}" srcOrd="0" destOrd="0" presId="urn:microsoft.com/office/officeart/2005/8/layout/vProcess5"/>
    <dgm:cxn modelId="{1C5BD2A6-2684-459B-A6DB-31D3E004627C}" type="presOf" srcId="{912917EC-C9C4-47F9-8085-8DD4C69E467A}" destId="{8064D847-90F2-40A7-9983-5DD7BC5DB05C}" srcOrd="1" destOrd="0" presId="urn:microsoft.com/office/officeart/2005/8/layout/vProcess5"/>
    <dgm:cxn modelId="{F50CEBC9-F4A6-4217-9462-6F59CDFECA9F}" srcId="{DD130B22-E0C4-40E6-8836-3FFFA84F69E7}" destId="{69B69A7A-2F9C-469B-ADC2-E366E04EB08B}" srcOrd="2" destOrd="0" parTransId="{B68C14F8-714A-45C3-A088-13367787B1A9}" sibTransId="{0C5EC8C2-CCF3-460D-9184-7FFB30BCDACA}"/>
    <dgm:cxn modelId="{E3A9C6DC-CF3F-47C4-9391-3C9CDF6B8665}" srcId="{DD130B22-E0C4-40E6-8836-3FFFA84F69E7}" destId="{781148C1-785D-4E07-9411-5D8147CDC3E4}" srcOrd="1" destOrd="0" parTransId="{5446138D-0313-4058-AC28-B76C0BBF9E76}" sibTransId="{466E1847-E86A-4FE1-BE08-410C9F76A9B0}"/>
    <dgm:cxn modelId="{2E0EF5ED-6E8C-4EBA-8463-A3BEF105E6EA}" type="presOf" srcId="{69B69A7A-2F9C-469B-ADC2-E366E04EB08B}" destId="{5A824C2C-880B-4350-B871-64C2A4A6B8EF}" srcOrd="1" destOrd="0" presId="urn:microsoft.com/office/officeart/2005/8/layout/vProcess5"/>
    <dgm:cxn modelId="{A258D7F4-6E43-4928-B3D7-7E4C90C916C3}" srcId="{DD130B22-E0C4-40E6-8836-3FFFA84F69E7}" destId="{B9954E9B-95CE-4A66-ACA6-67E140143D9E}" srcOrd="3" destOrd="0" parTransId="{23330233-EAE1-4B0C-BD0A-38A9CFF540EA}" sibTransId="{38B4B6AC-63C6-4232-A525-4699E1D9F051}"/>
    <dgm:cxn modelId="{DC8C6A3F-DA44-424C-9670-16EDE947C3AC}" type="presParOf" srcId="{41CCA047-C59E-4F46-A6C3-0CBCDBF767D8}" destId="{C8E01D7C-0499-4A51-8B11-7272E9C0EDE1}" srcOrd="0" destOrd="0" presId="urn:microsoft.com/office/officeart/2005/8/layout/vProcess5"/>
    <dgm:cxn modelId="{2DAED550-B94C-4BB5-A45D-BFF3D53BBF48}" type="presParOf" srcId="{41CCA047-C59E-4F46-A6C3-0CBCDBF767D8}" destId="{A407A680-A30D-4BF9-BD5F-0575F237A951}" srcOrd="1" destOrd="0" presId="urn:microsoft.com/office/officeart/2005/8/layout/vProcess5"/>
    <dgm:cxn modelId="{47938D70-F899-4BCC-8001-3906A8F1CE83}" type="presParOf" srcId="{41CCA047-C59E-4F46-A6C3-0CBCDBF767D8}" destId="{1E293F07-7DF4-4EE9-AA9A-132BB7C69343}" srcOrd="2" destOrd="0" presId="urn:microsoft.com/office/officeart/2005/8/layout/vProcess5"/>
    <dgm:cxn modelId="{BA77715D-F10E-4173-B7E5-2268CFD2753E}" type="presParOf" srcId="{41CCA047-C59E-4F46-A6C3-0CBCDBF767D8}" destId="{DE35B89F-6587-4D76-9CA3-91924E61227D}" srcOrd="3" destOrd="0" presId="urn:microsoft.com/office/officeart/2005/8/layout/vProcess5"/>
    <dgm:cxn modelId="{57D8C22F-BAF4-46F0-93E1-7EEADFAABA4B}" type="presParOf" srcId="{41CCA047-C59E-4F46-A6C3-0CBCDBF767D8}" destId="{EDA1BBD0-F723-46EF-BE12-C9C18740C35D}" srcOrd="4" destOrd="0" presId="urn:microsoft.com/office/officeart/2005/8/layout/vProcess5"/>
    <dgm:cxn modelId="{FF8D259F-56F0-485E-BEB0-8EA9E7809F78}" type="presParOf" srcId="{41CCA047-C59E-4F46-A6C3-0CBCDBF767D8}" destId="{C09BBA92-FDD3-492E-9E33-E05BAD1F5340}" srcOrd="5" destOrd="0" presId="urn:microsoft.com/office/officeart/2005/8/layout/vProcess5"/>
    <dgm:cxn modelId="{0AD689AE-1646-46BA-9CEE-08EF56F42099}" type="presParOf" srcId="{41CCA047-C59E-4F46-A6C3-0CBCDBF767D8}" destId="{64B4CFD1-E3D4-448F-BE64-E3773C685336}" srcOrd="6" destOrd="0" presId="urn:microsoft.com/office/officeart/2005/8/layout/vProcess5"/>
    <dgm:cxn modelId="{B9B782A9-FFDA-4E32-8394-E039A96D6549}" type="presParOf" srcId="{41CCA047-C59E-4F46-A6C3-0CBCDBF767D8}" destId="{74F4E6AC-2B8A-4C70-A994-4C7DDF1D038C}" srcOrd="7" destOrd="0" presId="urn:microsoft.com/office/officeart/2005/8/layout/vProcess5"/>
    <dgm:cxn modelId="{23B33B9C-46D1-4281-83C6-F2E5D5B1862C}" type="presParOf" srcId="{41CCA047-C59E-4F46-A6C3-0CBCDBF767D8}" destId="{8064D847-90F2-40A7-9983-5DD7BC5DB05C}" srcOrd="8" destOrd="0" presId="urn:microsoft.com/office/officeart/2005/8/layout/vProcess5"/>
    <dgm:cxn modelId="{5686F731-1E3B-447D-9446-A5D5773362D9}" type="presParOf" srcId="{41CCA047-C59E-4F46-A6C3-0CBCDBF767D8}" destId="{0FB49569-8A28-4258-BC61-B121B0633FA0}" srcOrd="9" destOrd="0" presId="urn:microsoft.com/office/officeart/2005/8/layout/vProcess5"/>
    <dgm:cxn modelId="{059FFFC0-5684-4A1A-8ABA-C8BD75BDD74E}" type="presParOf" srcId="{41CCA047-C59E-4F46-A6C3-0CBCDBF767D8}" destId="{5A824C2C-880B-4350-B871-64C2A4A6B8EF}" srcOrd="10" destOrd="0" presId="urn:microsoft.com/office/officeart/2005/8/layout/vProcess5"/>
    <dgm:cxn modelId="{D5E7B814-DEA5-4D54-9FBD-4E8665337C62}" type="presParOf" srcId="{41CCA047-C59E-4F46-A6C3-0CBCDBF767D8}" destId="{95145E3D-E684-4A61-9A4C-C17269DF85D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7FA4E-4CE1-46C7-8499-18B152FA731E}">
      <dsp:nvSpPr>
        <dsp:cNvPr id="0" name=""/>
        <dsp:cNvSpPr/>
      </dsp:nvSpPr>
      <dsp:spPr>
        <a:xfrm>
          <a:off x="0" y="160542"/>
          <a:ext cx="5000124"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Water</a:t>
          </a:r>
        </a:p>
      </dsp:txBody>
      <dsp:txXfrm>
        <a:off x="37467" y="198009"/>
        <a:ext cx="4925190" cy="692586"/>
      </dsp:txXfrm>
    </dsp:sp>
    <dsp:sp modelId="{E5F1B05E-C4ED-48D9-89BE-5A14AAF7DBBF}">
      <dsp:nvSpPr>
        <dsp:cNvPr id="0" name=""/>
        <dsp:cNvSpPr/>
      </dsp:nvSpPr>
      <dsp:spPr>
        <a:xfrm>
          <a:off x="0" y="928062"/>
          <a:ext cx="5000124"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Contaminated</a:t>
          </a:r>
        </a:p>
        <a:p>
          <a:pPr marL="228600" lvl="1" indent="-228600" algn="l" defTabSz="1111250">
            <a:lnSpc>
              <a:spcPct val="90000"/>
            </a:lnSpc>
            <a:spcBef>
              <a:spcPct val="0"/>
            </a:spcBef>
            <a:spcAft>
              <a:spcPct val="20000"/>
            </a:spcAft>
            <a:buChar char="•"/>
          </a:pPr>
          <a:r>
            <a:rPr lang="en-US" sz="2500" kern="1200" dirty="0"/>
            <a:t>DNR response</a:t>
          </a:r>
        </a:p>
      </dsp:txBody>
      <dsp:txXfrm>
        <a:off x="0" y="928062"/>
        <a:ext cx="5000124" cy="861120"/>
      </dsp:txXfrm>
    </dsp:sp>
    <dsp:sp modelId="{27A628A1-E795-46FB-A740-A3FBC1254F18}">
      <dsp:nvSpPr>
        <dsp:cNvPr id="0" name=""/>
        <dsp:cNvSpPr/>
      </dsp:nvSpPr>
      <dsp:spPr>
        <a:xfrm>
          <a:off x="0" y="1789182"/>
          <a:ext cx="5000124" cy="7675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Health</a:t>
          </a:r>
        </a:p>
      </dsp:txBody>
      <dsp:txXfrm>
        <a:off x="37467" y="1826649"/>
        <a:ext cx="4925190" cy="692586"/>
      </dsp:txXfrm>
    </dsp:sp>
    <dsp:sp modelId="{98C147FB-09C2-4C14-A802-A540B8CDCB97}">
      <dsp:nvSpPr>
        <dsp:cNvPr id="0" name=""/>
        <dsp:cNvSpPr/>
      </dsp:nvSpPr>
      <dsp:spPr>
        <a:xfrm>
          <a:off x="0" y="2556702"/>
          <a:ext cx="500012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Pushing the Federal Government</a:t>
          </a:r>
        </a:p>
      </dsp:txBody>
      <dsp:txXfrm>
        <a:off x="0" y="2556702"/>
        <a:ext cx="5000124" cy="529920"/>
      </dsp:txXfrm>
    </dsp:sp>
    <dsp:sp modelId="{8F586917-D85A-44DE-A99F-3F9DDE5F9813}">
      <dsp:nvSpPr>
        <dsp:cNvPr id="0" name=""/>
        <dsp:cNvSpPr/>
      </dsp:nvSpPr>
      <dsp:spPr>
        <a:xfrm>
          <a:off x="0" y="3086622"/>
          <a:ext cx="5000124" cy="91507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Future Growth</a:t>
          </a:r>
        </a:p>
      </dsp:txBody>
      <dsp:txXfrm>
        <a:off x="44670" y="3131292"/>
        <a:ext cx="4910784" cy="825735"/>
      </dsp:txXfrm>
    </dsp:sp>
    <dsp:sp modelId="{6CEED514-3042-41D4-9295-9AF6553B1C78}">
      <dsp:nvSpPr>
        <dsp:cNvPr id="0" name=""/>
        <dsp:cNvSpPr/>
      </dsp:nvSpPr>
      <dsp:spPr>
        <a:xfrm>
          <a:off x="0" y="4001697"/>
          <a:ext cx="5000124"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Master Plan Review</a:t>
          </a:r>
        </a:p>
        <a:p>
          <a:pPr marL="228600" lvl="1" indent="-228600" algn="l" defTabSz="1111250">
            <a:lnSpc>
              <a:spcPct val="90000"/>
            </a:lnSpc>
            <a:spcBef>
              <a:spcPct val="0"/>
            </a:spcBef>
            <a:spcAft>
              <a:spcPct val="20000"/>
            </a:spcAft>
            <a:buChar char="•"/>
          </a:pPr>
          <a:r>
            <a:rPr lang="en-US" sz="2500" kern="1200" dirty="0"/>
            <a:t>Lots sizes</a:t>
          </a:r>
        </a:p>
        <a:p>
          <a:pPr marL="228600" lvl="1" indent="-228600" algn="l" defTabSz="1111250">
            <a:lnSpc>
              <a:spcPct val="90000"/>
            </a:lnSpc>
            <a:spcBef>
              <a:spcPct val="0"/>
            </a:spcBef>
            <a:spcAft>
              <a:spcPct val="20000"/>
            </a:spcAft>
            <a:buChar char="•"/>
          </a:pPr>
          <a:r>
            <a:rPr lang="en-US" sz="2500" kern="1200" dirty="0"/>
            <a:t>How to protect the rural area</a:t>
          </a:r>
        </a:p>
      </dsp:txBody>
      <dsp:txXfrm>
        <a:off x="0" y="4001697"/>
        <a:ext cx="5000124" cy="1291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836D7-9A34-4786-BDEA-61675C1E8C58}">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684DE-D033-440C-9035-5AD7D30742CE}">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Francis Howell  $11,668 per student</a:t>
          </a:r>
        </a:p>
      </dsp:txBody>
      <dsp:txXfrm>
        <a:off x="456496" y="980400"/>
        <a:ext cx="3381034" cy="2099279"/>
      </dsp:txXfrm>
    </dsp:sp>
    <dsp:sp modelId="{7624902C-B43B-4711-AABE-9788D2BB6232}">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B8B82-E379-40BB-96DF-F897B28FFE0C}">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Wentzville  $16,792 per student</a:t>
          </a:r>
        </a:p>
      </dsp:txBody>
      <dsp:txXfrm>
        <a:off x="4748523" y="980400"/>
        <a:ext cx="3381034" cy="2099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8B60E-ED4B-4B83-BC84-A4F176F4B899}">
      <dsp:nvSpPr>
        <dsp:cNvPr id="0" name=""/>
        <dsp:cNvSpPr/>
      </dsp:nvSpPr>
      <dsp:spPr>
        <a:xfrm>
          <a:off x="0" y="42440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7ED8C3E-E419-458B-9ECA-CDE078FD8BE7}">
      <dsp:nvSpPr>
        <dsp:cNvPr id="0" name=""/>
        <dsp:cNvSpPr/>
      </dsp:nvSpPr>
      <dsp:spPr>
        <a:xfrm>
          <a:off x="333341" y="7016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6 in Dardenne Prairie</a:t>
          </a:r>
        </a:p>
      </dsp:txBody>
      <dsp:txXfrm>
        <a:off x="367926" y="104745"/>
        <a:ext cx="4597613" cy="639310"/>
      </dsp:txXfrm>
    </dsp:sp>
    <dsp:sp modelId="{60245B7C-73A5-4DB7-BD11-A13B8566BAD5}">
      <dsp:nvSpPr>
        <dsp:cNvPr id="0" name=""/>
        <dsp:cNvSpPr/>
      </dsp:nvSpPr>
      <dsp:spPr>
        <a:xfrm>
          <a:off x="0" y="1513040"/>
          <a:ext cx="6666833" cy="604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5A22C8-3F50-4693-A939-1C4C675F50F3}">
      <dsp:nvSpPr>
        <dsp:cNvPr id="0" name=""/>
        <dsp:cNvSpPr/>
      </dsp:nvSpPr>
      <dsp:spPr>
        <a:xfrm>
          <a:off x="333341" y="1158800"/>
          <a:ext cx="4666783" cy="7084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3 in O’Fallon</a:t>
          </a:r>
        </a:p>
      </dsp:txBody>
      <dsp:txXfrm>
        <a:off x="367926" y="1193385"/>
        <a:ext cx="4597613" cy="639310"/>
      </dsp:txXfrm>
    </dsp:sp>
    <dsp:sp modelId="{7E45595D-2F4F-4E95-9A5D-C9C46FCF1369}">
      <dsp:nvSpPr>
        <dsp:cNvPr id="0" name=""/>
        <dsp:cNvSpPr/>
      </dsp:nvSpPr>
      <dsp:spPr>
        <a:xfrm>
          <a:off x="0" y="2601680"/>
          <a:ext cx="6666833" cy="604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C58B2F-3FF0-438B-B81C-E1DF585D39AB}">
      <dsp:nvSpPr>
        <dsp:cNvPr id="0" name=""/>
        <dsp:cNvSpPr/>
      </dsp:nvSpPr>
      <dsp:spPr>
        <a:xfrm>
          <a:off x="333341" y="2247440"/>
          <a:ext cx="4666783" cy="708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5 in St. Charles City</a:t>
          </a:r>
        </a:p>
      </dsp:txBody>
      <dsp:txXfrm>
        <a:off x="367926" y="2282025"/>
        <a:ext cx="4597613" cy="639310"/>
      </dsp:txXfrm>
    </dsp:sp>
    <dsp:sp modelId="{7EDB914F-DCA1-4C37-82B1-0AB7EEBD27CC}">
      <dsp:nvSpPr>
        <dsp:cNvPr id="0" name=""/>
        <dsp:cNvSpPr/>
      </dsp:nvSpPr>
      <dsp:spPr>
        <a:xfrm>
          <a:off x="0" y="3690319"/>
          <a:ext cx="6666833" cy="604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706E35-226B-45E6-AEE1-C1002CFC04E8}">
      <dsp:nvSpPr>
        <dsp:cNvPr id="0" name=""/>
        <dsp:cNvSpPr/>
      </dsp:nvSpPr>
      <dsp:spPr>
        <a:xfrm>
          <a:off x="333341" y="3336080"/>
          <a:ext cx="4666783"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11 in St. Peters</a:t>
          </a:r>
        </a:p>
      </dsp:txBody>
      <dsp:txXfrm>
        <a:off x="367926" y="3370665"/>
        <a:ext cx="4597613" cy="639310"/>
      </dsp:txXfrm>
    </dsp:sp>
    <dsp:sp modelId="{DCC8EC52-AB7B-462C-8B0D-640F174536E2}">
      <dsp:nvSpPr>
        <dsp:cNvPr id="0" name=""/>
        <dsp:cNvSpPr/>
      </dsp:nvSpPr>
      <dsp:spPr>
        <a:xfrm>
          <a:off x="0" y="4778959"/>
          <a:ext cx="6666833" cy="604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82638D5-2513-43EF-A681-3FE8529CEB18}">
      <dsp:nvSpPr>
        <dsp:cNvPr id="0" name=""/>
        <dsp:cNvSpPr/>
      </dsp:nvSpPr>
      <dsp:spPr>
        <a:xfrm>
          <a:off x="333341" y="4424719"/>
          <a:ext cx="4666783" cy="7084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8 in Wentzville</a:t>
          </a:r>
        </a:p>
      </dsp:txBody>
      <dsp:txXfrm>
        <a:off x="367926" y="4459304"/>
        <a:ext cx="4597613"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E63A-89A6-4702-A912-31A9EB049EC8}">
      <dsp:nvSpPr>
        <dsp:cNvPr id="0" name=""/>
        <dsp:cNvSpPr/>
      </dsp:nvSpPr>
      <dsp:spPr>
        <a:xfrm>
          <a:off x="1000" y="674149"/>
          <a:ext cx="3901842" cy="23411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Revised every 5 years</a:t>
          </a:r>
        </a:p>
      </dsp:txBody>
      <dsp:txXfrm>
        <a:off x="1000" y="674149"/>
        <a:ext cx="3901842" cy="2341105"/>
      </dsp:txXfrm>
    </dsp:sp>
    <dsp:sp modelId="{4C0EAC6F-584D-4259-9DDD-ABE93E4F0348}">
      <dsp:nvSpPr>
        <dsp:cNvPr id="0" name=""/>
        <dsp:cNvSpPr/>
      </dsp:nvSpPr>
      <dsp:spPr>
        <a:xfrm>
          <a:off x="4293027" y="674149"/>
          <a:ext cx="3901842" cy="234110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Next revision in 2024</a:t>
          </a:r>
        </a:p>
      </dsp:txBody>
      <dsp:txXfrm>
        <a:off x="4293027" y="674149"/>
        <a:ext cx="3901842" cy="2341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7A680-A30D-4BF9-BD5F-0575F237A951}">
      <dsp:nvSpPr>
        <dsp:cNvPr id="0" name=""/>
        <dsp:cNvSpPr/>
      </dsp:nvSpPr>
      <dsp:spPr>
        <a:xfrm>
          <a:off x="0" y="0"/>
          <a:ext cx="6309360" cy="9575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Do we want cities to aggressively annex unincorporated areas for high density housing?</a:t>
          </a:r>
        </a:p>
      </dsp:txBody>
      <dsp:txXfrm>
        <a:off x="28046" y="28046"/>
        <a:ext cx="5195164" cy="901467"/>
      </dsp:txXfrm>
    </dsp:sp>
    <dsp:sp modelId="{1E293F07-7DF4-4EE9-AA9A-132BB7C69343}">
      <dsp:nvSpPr>
        <dsp:cNvPr id="0" name=""/>
        <dsp:cNvSpPr/>
      </dsp:nvSpPr>
      <dsp:spPr>
        <a:xfrm>
          <a:off x="528408" y="1131661"/>
          <a:ext cx="6309360" cy="957559"/>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Do we want apartments and more 7,000 sq. ft. lots?</a:t>
          </a:r>
        </a:p>
      </dsp:txBody>
      <dsp:txXfrm>
        <a:off x="556454" y="1159707"/>
        <a:ext cx="5102445" cy="901467"/>
      </dsp:txXfrm>
    </dsp:sp>
    <dsp:sp modelId="{DE35B89F-6587-4D76-9CA3-91924E61227D}">
      <dsp:nvSpPr>
        <dsp:cNvPr id="0" name=""/>
        <dsp:cNvSpPr/>
      </dsp:nvSpPr>
      <dsp:spPr>
        <a:xfrm>
          <a:off x="1048931" y="2263322"/>
          <a:ext cx="6309360" cy="957559"/>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 we want to urbanize the whole County?</a:t>
          </a:r>
        </a:p>
      </dsp:txBody>
      <dsp:txXfrm>
        <a:off x="1076977" y="2291368"/>
        <a:ext cx="5110332" cy="901467"/>
      </dsp:txXfrm>
    </dsp:sp>
    <dsp:sp modelId="{EDA1BBD0-F723-46EF-BE12-C9C18740C35D}">
      <dsp:nvSpPr>
        <dsp:cNvPr id="0" name=""/>
        <dsp:cNvSpPr/>
      </dsp:nvSpPr>
      <dsp:spPr>
        <a:xfrm>
          <a:off x="1577340" y="3394984"/>
          <a:ext cx="6309360" cy="95755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 we want proper growth to maintain the rural and cultural agricultural areas of the County?</a:t>
          </a:r>
        </a:p>
      </dsp:txBody>
      <dsp:txXfrm>
        <a:off x="1605386" y="3423030"/>
        <a:ext cx="5102445" cy="901467"/>
      </dsp:txXfrm>
    </dsp:sp>
    <dsp:sp modelId="{C09BBA92-FDD3-492E-9E33-E05BAD1F5340}">
      <dsp:nvSpPr>
        <dsp:cNvPr id="0" name=""/>
        <dsp:cNvSpPr/>
      </dsp:nvSpPr>
      <dsp:spPr>
        <a:xfrm>
          <a:off x="5686946" y="733403"/>
          <a:ext cx="622413" cy="62241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26989" y="733403"/>
        <a:ext cx="342327" cy="468366"/>
      </dsp:txXfrm>
    </dsp:sp>
    <dsp:sp modelId="{64B4CFD1-E3D4-448F-BE64-E3773C685336}">
      <dsp:nvSpPr>
        <dsp:cNvPr id="0" name=""/>
        <dsp:cNvSpPr/>
      </dsp:nvSpPr>
      <dsp:spPr>
        <a:xfrm>
          <a:off x="6215355" y="1865065"/>
          <a:ext cx="622413" cy="622413"/>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355398" y="1865065"/>
        <a:ext cx="342327" cy="468366"/>
      </dsp:txXfrm>
    </dsp:sp>
    <dsp:sp modelId="{74F4E6AC-2B8A-4C70-A994-4C7DDF1D038C}">
      <dsp:nvSpPr>
        <dsp:cNvPr id="0" name=""/>
        <dsp:cNvSpPr/>
      </dsp:nvSpPr>
      <dsp:spPr>
        <a:xfrm>
          <a:off x="6735877" y="2996726"/>
          <a:ext cx="622413" cy="622413"/>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875920" y="2996726"/>
        <a:ext cx="342327" cy="4683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1197CA-3AF6-4D47-82E9-DA64B56A1B55}"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81476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197CA-3AF6-4D47-82E9-DA64B56A1B55}"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366071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197CA-3AF6-4D47-82E9-DA64B56A1B55}"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34709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197CA-3AF6-4D47-82E9-DA64B56A1B55}"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274478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1197CA-3AF6-4D47-82E9-DA64B56A1B55}"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383095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1197CA-3AF6-4D47-82E9-DA64B56A1B55}"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195824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1197CA-3AF6-4D47-82E9-DA64B56A1B55}"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105871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1197CA-3AF6-4D47-82E9-DA64B56A1B55}"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402218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197CA-3AF6-4D47-82E9-DA64B56A1B55}"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385414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1197CA-3AF6-4D47-82E9-DA64B56A1B55}"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219707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1197CA-3AF6-4D47-82E9-DA64B56A1B55}"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D6A1E-B5F1-421C-9B4C-3C2D3AC10C4D}" type="slidenum">
              <a:rPr lang="en-US" smtClean="0"/>
              <a:t>‹#›</a:t>
            </a:fld>
            <a:endParaRPr lang="en-US"/>
          </a:p>
        </p:txBody>
      </p:sp>
    </p:spTree>
    <p:extLst>
      <p:ext uri="{BB962C8B-B14F-4D97-AF65-F5344CB8AC3E}">
        <p14:creationId xmlns:p14="http://schemas.microsoft.com/office/powerpoint/2010/main" val="410560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197CA-3AF6-4D47-82E9-DA64B56A1B55}" type="datetimeFigureOut">
              <a:rPr lang="en-US" smtClean="0"/>
              <a:t>8/1/2023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D6A1E-B5F1-421C-9B4C-3C2D3AC10C4D}" type="slidenum">
              <a:rPr lang="en-US" smtClean="0"/>
              <a:t>‹#›</a:t>
            </a:fld>
            <a:endParaRPr lang="en-US"/>
          </a:p>
        </p:txBody>
      </p:sp>
    </p:spTree>
    <p:extLst>
      <p:ext uri="{BB962C8B-B14F-4D97-AF65-F5344CB8AC3E}">
        <p14:creationId xmlns:p14="http://schemas.microsoft.com/office/powerpoint/2010/main" val="2188364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97A5B6AD-1D58-FAE7-5FDF-7801A2645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509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D30798-6DC0-B453-4435-462F794B8085}"/>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       Cost Per Student		</a:t>
            </a:r>
          </a:p>
        </p:txBody>
      </p:sp>
      <p:graphicFrame>
        <p:nvGraphicFramePr>
          <p:cNvPr id="5" name="Content Placeholder 2">
            <a:extLst>
              <a:ext uri="{FF2B5EF4-FFF2-40B4-BE49-F238E27FC236}">
                <a16:creationId xmlns:a16="http://schemas.microsoft.com/office/drawing/2014/main" id="{ED35A3E0-2A31-74B4-7670-E7F36C3F95AC}"/>
              </a:ext>
            </a:extLst>
          </p:cNvPr>
          <p:cNvGraphicFramePr>
            <a:graphicFrameLocks noGrp="1"/>
          </p:cNvGraphicFramePr>
          <p:nvPr>
            <p:ph idx="1"/>
            <p:extLst>
              <p:ext uri="{D42A27DB-BD31-4B8C-83A1-F6EECF244321}">
                <p14:modId xmlns:p14="http://schemas.microsoft.com/office/powerpoint/2010/main" val="1456210045"/>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06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2347E-A3BD-7327-3BC6-E86D041FD9D6}"/>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How many children are in each household?	</a:t>
            </a:r>
          </a:p>
        </p:txBody>
      </p:sp>
      <p:sp>
        <p:nvSpPr>
          <p:cNvPr id="3" name="Content Placeholder 2">
            <a:extLst>
              <a:ext uri="{FF2B5EF4-FFF2-40B4-BE49-F238E27FC236}">
                <a16:creationId xmlns:a16="http://schemas.microsoft.com/office/drawing/2014/main" id="{BDB18557-2C4A-24D2-D373-F9F05C2752DD}"/>
              </a:ext>
            </a:extLst>
          </p:cNvPr>
          <p:cNvSpPr>
            <a:spLocks noGrp="1"/>
          </p:cNvSpPr>
          <p:nvPr>
            <p:ph idx="1"/>
          </p:nvPr>
        </p:nvSpPr>
        <p:spPr>
          <a:xfrm>
            <a:off x="3607694" y="649480"/>
            <a:ext cx="4916510" cy="5546047"/>
          </a:xfrm>
        </p:spPr>
        <p:txBody>
          <a:bodyPr anchor="ctr">
            <a:normAutofit/>
          </a:bodyPr>
          <a:lstStyle/>
          <a:p>
            <a:pPr marL="0" indent="0" algn="ctr">
              <a:buNone/>
            </a:pPr>
            <a:r>
              <a:rPr lang="en-US" sz="4000" dirty="0"/>
              <a:t>In 2022, there was</a:t>
            </a:r>
          </a:p>
          <a:p>
            <a:pPr marL="0" indent="0" algn="ctr">
              <a:buNone/>
            </a:pPr>
            <a:r>
              <a:rPr lang="en-US" sz="4000" dirty="0"/>
              <a:t> an average of 1.94</a:t>
            </a:r>
          </a:p>
          <a:p>
            <a:pPr marL="0" indent="0" algn="ctr">
              <a:buNone/>
            </a:pPr>
            <a:r>
              <a:rPr lang="en-US" sz="4000" dirty="0"/>
              <a:t>children under 18 per</a:t>
            </a:r>
          </a:p>
          <a:p>
            <a:pPr marL="0" indent="0" algn="ctr">
              <a:buNone/>
            </a:pPr>
            <a:r>
              <a:rPr lang="en-US" sz="4000"/>
              <a:t> </a:t>
            </a:r>
            <a:r>
              <a:rPr lang="en-US" sz="4000" dirty="0"/>
              <a:t>family in </a:t>
            </a:r>
            <a:r>
              <a:rPr lang="en-US" sz="4000"/>
              <a:t>the United</a:t>
            </a:r>
          </a:p>
          <a:p>
            <a:pPr marL="0" indent="0" algn="ctr">
              <a:buNone/>
            </a:pPr>
            <a:r>
              <a:rPr lang="en-US" sz="4000"/>
              <a:t> </a:t>
            </a:r>
            <a:r>
              <a:rPr lang="en-US" sz="4000" dirty="0"/>
              <a:t>States.</a:t>
            </a:r>
          </a:p>
        </p:txBody>
      </p:sp>
    </p:spTree>
    <p:extLst>
      <p:ext uri="{BB962C8B-B14F-4D97-AF65-F5344CB8AC3E}">
        <p14:creationId xmlns:p14="http://schemas.microsoft.com/office/powerpoint/2010/main" val="225497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0838884-A0BA-57F7-29FE-D9A00441F08E}"/>
              </a:ext>
            </a:extLst>
          </p:cNvPr>
          <p:cNvSpPr>
            <a:spLocks noGrp="1"/>
          </p:cNvSpPr>
          <p:nvPr>
            <p:ph type="title"/>
          </p:nvPr>
        </p:nvSpPr>
        <p:spPr>
          <a:xfrm>
            <a:off x="495030" y="2767106"/>
            <a:ext cx="2160621" cy="3071906"/>
          </a:xfrm>
        </p:spPr>
        <p:txBody>
          <a:bodyPr vert="horz" lIns="91440" tIns="45720" rIns="91440" bIns="45720" rtlCol="0" anchor="t">
            <a:normAutofit/>
          </a:bodyPr>
          <a:lstStyle/>
          <a:p>
            <a:r>
              <a:rPr lang="en-US" sz="2700" kern="1200" dirty="0">
                <a:solidFill>
                  <a:srgbClr val="FFFFFF"/>
                </a:solidFill>
                <a:latin typeface="+mj-lt"/>
                <a:ea typeface="+mj-ea"/>
                <a:cs typeface="+mj-cs"/>
              </a:rPr>
              <a:t>Affordable Housing Online – 33 options that accept Section 8 Vouchers		</a:t>
            </a:r>
          </a:p>
        </p:txBody>
      </p:sp>
      <p:graphicFrame>
        <p:nvGraphicFramePr>
          <p:cNvPr id="5" name="Content Placeholder 2">
            <a:extLst>
              <a:ext uri="{FF2B5EF4-FFF2-40B4-BE49-F238E27FC236}">
                <a16:creationId xmlns:a16="http://schemas.microsoft.com/office/drawing/2014/main" id="{B01B6C93-A990-559D-EF2C-9E9108043BBA}"/>
              </a:ext>
            </a:extLst>
          </p:cNvPr>
          <p:cNvGraphicFramePr>
            <a:graphicFrameLocks noGrp="1"/>
          </p:cNvGraphicFramePr>
          <p:nvPr>
            <p:ph idx="1"/>
            <p:extLst>
              <p:ext uri="{D42A27DB-BD31-4B8C-83A1-F6EECF244321}">
                <p14:modId xmlns:p14="http://schemas.microsoft.com/office/powerpoint/2010/main" val="3381035936"/>
              </p:ext>
            </p:extLst>
          </p:nvPr>
        </p:nvGraphicFramePr>
        <p:xfrm>
          <a:off x="3381055"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60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6DCB84-0771-905E-0FD7-EEF5B4474BB7}"/>
              </a:ext>
            </a:extLst>
          </p:cNvPr>
          <p:cNvSpPr>
            <a:spLocks noGrp="1"/>
          </p:cNvSpPr>
          <p:nvPr>
            <p:ph type="title"/>
          </p:nvPr>
        </p:nvSpPr>
        <p:spPr>
          <a:xfrm>
            <a:off x="1037673" y="348865"/>
            <a:ext cx="7288583" cy="1576446"/>
          </a:xfrm>
        </p:spPr>
        <p:txBody>
          <a:bodyPr anchor="ctr">
            <a:normAutofit/>
          </a:bodyPr>
          <a:lstStyle/>
          <a:p>
            <a:r>
              <a:rPr lang="en-US" sz="4800" dirty="0">
                <a:solidFill>
                  <a:srgbClr val="FFFFFF"/>
                </a:solidFill>
              </a:rPr>
              <a:t>Master Plan – to control growth in county</a:t>
            </a:r>
          </a:p>
        </p:txBody>
      </p:sp>
      <p:graphicFrame>
        <p:nvGraphicFramePr>
          <p:cNvPr id="22" name="Content Placeholder 2">
            <a:extLst>
              <a:ext uri="{FF2B5EF4-FFF2-40B4-BE49-F238E27FC236}">
                <a16:creationId xmlns:a16="http://schemas.microsoft.com/office/drawing/2014/main" id="{D0FE932C-BD00-B1A2-B714-81A644356482}"/>
              </a:ext>
            </a:extLst>
          </p:cNvPr>
          <p:cNvGraphicFramePr>
            <a:graphicFrameLocks noGrp="1"/>
          </p:cNvGraphicFramePr>
          <p:nvPr>
            <p:ph idx="1"/>
            <p:extLst>
              <p:ext uri="{D42A27DB-BD31-4B8C-83A1-F6EECF244321}">
                <p14:modId xmlns:p14="http://schemas.microsoft.com/office/powerpoint/2010/main" val="233598818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607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C99B-9429-69BB-4F53-5277F861AF81}"/>
              </a:ext>
            </a:extLst>
          </p:cNvPr>
          <p:cNvSpPr>
            <a:spLocks noGrp="1"/>
          </p:cNvSpPr>
          <p:nvPr>
            <p:ph type="title"/>
          </p:nvPr>
        </p:nvSpPr>
        <p:spPr>
          <a:xfrm>
            <a:off x="-152400" y="307911"/>
            <a:ext cx="9895951" cy="429208"/>
          </a:xfrm>
        </p:spPr>
        <p:txBody>
          <a:bodyPr>
            <a:normAutofit fontScale="90000"/>
          </a:bodyPr>
          <a:lstStyle/>
          <a:p>
            <a:r>
              <a:rPr lang="en-US" sz="4000">
                <a:solidFill>
                  <a:srgbClr val="FFFFFF"/>
                </a:solidFill>
              </a:rPr>
              <a:t>2030 Master Plan	</a:t>
            </a:r>
          </a:p>
        </p:txBody>
      </p:sp>
      <p:pic>
        <p:nvPicPr>
          <p:cNvPr id="13" name="Content Placeholder 12" descr="Map&#10;&#10;Description automatically generated">
            <a:extLst>
              <a:ext uri="{FF2B5EF4-FFF2-40B4-BE49-F238E27FC236}">
                <a16:creationId xmlns:a16="http://schemas.microsoft.com/office/drawing/2014/main" id="{1D19C850-3DC9-65CD-81AC-6FAC48D766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040" y="121299"/>
            <a:ext cx="12052037" cy="6857999"/>
          </a:xfrm>
        </p:spPr>
      </p:pic>
    </p:spTree>
    <p:extLst>
      <p:ext uri="{BB962C8B-B14F-4D97-AF65-F5344CB8AC3E}">
        <p14:creationId xmlns:p14="http://schemas.microsoft.com/office/powerpoint/2010/main" val="288360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71126-7430-BC71-641F-554CDAE9D531}"/>
              </a:ext>
            </a:extLst>
          </p:cNvPr>
          <p:cNvSpPr>
            <a:spLocks noGrp="1"/>
          </p:cNvSpPr>
          <p:nvPr>
            <p:ph type="title"/>
          </p:nvPr>
        </p:nvSpPr>
        <p:spPr>
          <a:xfrm>
            <a:off x="1028699" y="294538"/>
            <a:ext cx="7421963" cy="1033669"/>
          </a:xfrm>
        </p:spPr>
        <p:txBody>
          <a:bodyPr>
            <a:normAutofit/>
          </a:bodyPr>
          <a:lstStyle/>
          <a:p>
            <a:r>
              <a:rPr lang="en-US" sz="3200" dirty="0">
                <a:solidFill>
                  <a:srgbClr val="FFFFFF"/>
                </a:solidFill>
              </a:rPr>
              <a:t>71.012, 71.014, 71.015 </a:t>
            </a:r>
            <a:r>
              <a:rPr lang="en-US" sz="3200" dirty="0" err="1">
                <a:solidFill>
                  <a:srgbClr val="FFFFFF"/>
                </a:solidFill>
              </a:rPr>
              <a:t>RSMo</a:t>
            </a:r>
            <a:br>
              <a:rPr lang="en-US" sz="3200" dirty="0">
                <a:solidFill>
                  <a:srgbClr val="FFFFFF"/>
                </a:solidFill>
              </a:rPr>
            </a:br>
            <a:r>
              <a:rPr lang="en-US" sz="3200" dirty="0">
                <a:solidFill>
                  <a:srgbClr val="FFFFFF"/>
                </a:solidFill>
              </a:rPr>
              <a:t>State Statutes – Annexation</a:t>
            </a:r>
          </a:p>
        </p:txBody>
      </p:sp>
      <p:sp>
        <p:nvSpPr>
          <p:cNvPr id="3" name="Content Placeholder 2">
            <a:extLst>
              <a:ext uri="{FF2B5EF4-FFF2-40B4-BE49-F238E27FC236}">
                <a16:creationId xmlns:a16="http://schemas.microsoft.com/office/drawing/2014/main" id="{6617837C-D840-84AB-AC60-662FC8DA51FE}"/>
              </a:ext>
            </a:extLst>
          </p:cNvPr>
          <p:cNvSpPr>
            <a:spLocks noGrp="1"/>
          </p:cNvSpPr>
          <p:nvPr>
            <p:ph idx="1"/>
          </p:nvPr>
        </p:nvSpPr>
        <p:spPr>
          <a:xfrm>
            <a:off x="1028699" y="2318197"/>
            <a:ext cx="7293023" cy="3683358"/>
          </a:xfrm>
        </p:spPr>
        <p:txBody>
          <a:bodyPr anchor="ctr">
            <a:normAutofit/>
          </a:bodyPr>
          <a:lstStyle/>
          <a:p>
            <a:r>
              <a:rPr lang="en-US" sz="3600" dirty="0"/>
              <a:t>71.012</a:t>
            </a:r>
            <a:r>
              <a:rPr lang="en-US" sz="2000" dirty="0"/>
              <a:t> </a:t>
            </a:r>
          </a:p>
          <a:p>
            <a:pPr lvl="1"/>
            <a:r>
              <a:rPr lang="en-US" sz="2000" dirty="0"/>
              <a:t>Contiguous &amp; compact	</a:t>
            </a:r>
          </a:p>
          <a:p>
            <a:pPr lvl="1"/>
            <a:r>
              <a:rPr lang="en-US" sz="2000" dirty="0"/>
              <a:t>Notarized petition requesting annexation by owners of the property</a:t>
            </a:r>
          </a:p>
          <a:p>
            <a:pPr lvl="2"/>
            <a:r>
              <a:rPr lang="en-US" dirty="0"/>
              <a:t>Public hearing is held – evidence presented.</a:t>
            </a:r>
          </a:p>
          <a:p>
            <a:pPr lvl="2"/>
            <a:r>
              <a:rPr lang="en-US" dirty="0"/>
              <a:t>City determines that the annexation is reasonable and necessary to the proper development of the city, it can annex the land by ordinance.	</a:t>
            </a:r>
          </a:p>
          <a:p>
            <a:pPr lvl="2"/>
            <a:r>
              <a:rPr lang="en-US" dirty="0"/>
              <a:t>Written objection to the proposed annexation is filed w/ city no later than 14 days from the Public Hearing by at least 5% of the qualified voters of the city. </a:t>
            </a:r>
            <a:endParaRPr lang="en-US" sz="1700" dirty="0"/>
          </a:p>
        </p:txBody>
      </p:sp>
    </p:spTree>
    <p:extLst>
      <p:ext uri="{BB962C8B-B14F-4D97-AF65-F5344CB8AC3E}">
        <p14:creationId xmlns:p14="http://schemas.microsoft.com/office/powerpoint/2010/main" val="385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71126-7430-BC71-641F-554CDAE9D531}"/>
              </a:ext>
            </a:extLst>
          </p:cNvPr>
          <p:cNvSpPr>
            <a:spLocks noGrp="1"/>
          </p:cNvSpPr>
          <p:nvPr>
            <p:ph type="title"/>
          </p:nvPr>
        </p:nvSpPr>
        <p:spPr>
          <a:xfrm>
            <a:off x="1028699" y="294538"/>
            <a:ext cx="7421963" cy="1033669"/>
          </a:xfrm>
        </p:spPr>
        <p:txBody>
          <a:bodyPr>
            <a:normAutofit/>
          </a:bodyPr>
          <a:lstStyle/>
          <a:p>
            <a:r>
              <a:rPr lang="en-US" sz="3200">
                <a:solidFill>
                  <a:srgbClr val="FFFFFF"/>
                </a:solidFill>
              </a:rPr>
              <a:t>71.012, 71.014, 71.015 RSMo</a:t>
            </a:r>
            <a:br>
              <a:rPr lang="en-US" sz="3200">
                <a:solidFill>
                  <a:srgbClr val="FFFFFF"/>
                </a:solidFill>
              </a:rPr>
            </a:br>
            <a:r>
              <a:rPr lang="en-US" sz="3200">
                <a:solidFill>
                  <a:srgbClr val="FFFFFF"/>
                </a:solidFill>
              </a:rPr>
              <a:t>State Statutes – Annexation</a:t>
            </a:r>
            <a:endParaRPr lang="en-US" sz="3200" dirty="0">
              <a:solidFill>
                <a:srgbClr val="FFFFFF"/>
              </a:solidFill>
            </a:endParaRPr>
          </a:p>
        </p:txBody>
      </p:sp>
      <p:sp>
        <p:nvSpPr>
          <p:cNvPr id="3" name="Content Placeholder 2">
            <a:extLst>
              <a:ext uri="{FF2B5EF4-FFF2-40B4-BE49-F238E27FC236}">
                <a16:creationId xmlns:a16="http://schemas.microsoft.com/office/drawing/2014/main" id="{6617837C-D840-84AB-AC60-662FC8DA51FE}"/>
              </a:ext>
            </a:extLst>
          </p:cNvPr>
          <p:cNvSpPr>
            <a:spLocks noGrp="1"/>
          </p:cNvSpPr>
          <p:nvPr>
            <p:ph idx="1"/>
          </p:nvPr>
        </p:nvSpPr>
        <p:spPr>
          <a:xfrm>
            <a:off x="713022" y="2024583"/>
            <a:ext cx="7293023" cy="3683358"/>
          </a:xfrm>
        </p:spPr>
        <p:txBody>
          <a:bodyPr anchor="ctr">
            <a:normAutofit/>
          </a:bodyPr>
          <a:lstStyle/>
          <a:p>
            <a:r>
              <a:rPr lang="en-US" sz="3600" dirty="0"/>
              <a:t>71.014</a:t>
            </a:r>
            <a:r>
              <a:rPr lang="en-US" sz="2000" dirty="0"/>
              <a:t> </a:t>
            </a:r>
          </a:p>
          <a:p>
            <a:pPr marL="914400" lvl="2" indent="0">
              <a:buNone/>
            </a:pPr>
            <a:r>
              <a:rPr lang="en-US" dirty="0"/>
              <a:t>May annex unincorporated areas which are contiguous and compact to the existing corporate limits upon notarized petition requesting such annexation signed by the owners of all fee interests of record in all tracts located within the are to be annexed.  </a:t>
            </a:r>
          </a:p>
          <a:p>
            <a:pPr marL="914400" lvl="2" indent="0">
              <a:buNone/>
            </a:pPr>
            <a:endParaRPr lang="en-US" dirty="0"/>
          </a:p>
          <a:p>
            <a:pPr marL="914400" lvl="2" indent="0">
              <a:buNone/>
            </a:pPr>
            <a:r>
              <a:rPr lang="en-US" dirty="0"/>
              <a:t>This requires the 15% compact and contiguous.</a:t>
            </a:r>
          </a:p>
        </p:txBody>
      </p:sp>
    </p:spTree>
    <p:extLst>
      <p:ext uri="{BB962C8B-B14F-4D97-AF65-F5344CB8AC3E}">
        <p14:creationId xmlns:p14="http://schemas.microsoft.com/office/powerpoint/2010/main" val="1310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71126-7430-BC71-641F-554CDAE9D531}"/>
              </a:ext>
            </a:extLst>
          </p:cNvPr>
          <p:cNvSpPr>
            <a:spLocks noGrp="1"/>
          </p:cNvSpPr>
          <p:nvPr>
            <p:ph type="title"/>
          </p:nvPr>
        </p:nvSpPr>
        <p:spPr>
          <a:xfrm>
            <a:off x="1028699" y="294538"/>
            <a:ext cx="7421963" cy="1033669"/>
          </a:xfrm>
        </p:spPr>
        <p:txBody>
          <a:bodyPr>
            <a:normAutofit/>
          </a:bodyPr>
          <a:lstStyle/>
          <a:p>
            <a:r>
              <a:rPr lang="en-US" sz="3200">
                <a:solidFill>
                  <a:srgbClr val="FFFFFF"/>
                </a:solidFill>
              </a:rPr>
              <a:t>71.012, 71.014, 71.015 RSMo</a:t>
            </a:r>
            <a:br>
              <a:rPr lang="en-US" sz="3200">
                <a:solidFill>
                  <a:srgbClr val="FFFFFF"/>
                </a:solidFill>
              </a:rPr>
            </a:br>
            <a:r>
              <a:rPr lang="en-US" sz="3200">
                <a:solidFill>
                  <a:srgbClr val="FFFFFF"/>
                </a:solidFill>
              </a:rPr>
              <a:t>State Statutes – Annexation</a:t>
            </a:r>
            <a:endParaRPr lang="en-US" sz="3200" dirty="0">
              <a:solidFill>
                <a:srgbClr val="FFFFFF"/>
              </a:solidFill>
            </a:endParaRPr>
          </a:p>
        </p:txBody>
      </p:sp>
      <p:sp>
        <p:nvSpPr>
          <p:cNvPr id="3" name="Content Placeholder 2">
            <a:extLst>
              <a:ext uri="{FF2B5EF4-FFF2-40B4-BE49-F238E27FC236}">
                <a16:creationId xmlns:a16="http://schemas.microsoft.com/office/drawing/2014/main" id="{6617837C-D840-84AB-AC60-662FC8DA51FE}"/>
              </a:ext>
            </a:extLst>
          </p:cNvPr>
          <p:cNvSpPr>
            <a:spLocks noGrp="1"/>
          </p:cNvSpPr>
          <p:nvPr>
            <p:ph idx="1"/>
          </p:nvPr>
        </p:nvSpPr>
        <p:spPr>
          <a:xfrm>
            <a:off x="713022" y="2024583"/>
            <a:ext cx="7293023" cy="3683358"/>
          </a:xfrm>
        </p:spPr>
        <p:txBody>
          <a:bodyPr anchor="ctr">
            <a:normAutofit/>
          </a:bodyPr>
          <a:lstStyle/>
          <a:p>
            <a:r>
              <a:rPr lang="en-US" sz="3600" dirty="0"/>
              <a:t>71.015</a:t>
            </a:r>
            <a:r>
              <a:rPr lang="en-US" sz="2000" dirty="0"/>
              <a:t> – City shall propose an ordinance setting forth the following:</a:t>
            </a:r>
          </a:p>
          <a:p>
            <a:pPr lvl="1"/>
            <a:r>
              <a:rPr lang="en-US" sz="1600" dirty="0"/>
              <a:t>City has already adopted a Resolution to annex.</a:t>
            </a:r>
          </a:p>
          <a:p>
            <a:pPr lvl="1"/>
            <a:r>
              <a:rPr lang="en-US" sz="1600" dirty="0"/>
              <a:t>The area to be annexed must be 15% compact and contiguous.</a:t>
            </a:r>
          </a:p>
          <a:p>
            <a:pPr lvl="1"/>
            <a:r>
              <a:rPr lang="en-US" sz="1600" dirty="0"/>
              <a:t>Annexation is reasonable and necessary to proper development of city.</a:t>
            </a:r>
          </a:p>
          <a:p>
            <a:pPr lvl="1"/>
            <a:r>
              <a:rPr lang="en-US" sz="1600" dirty="0"/>
              <a:t>The city has developed a plan to provide services to the annexed area.</a:t>
            </a:r>
          </a:p>
          <a:p>
            <a:pPr lvl="1"/>
            <a:r>
              <a:rPr lang="en-US" sz="1600" dirty="0"/>
              <a:t>Hold a public hearing prior to the adoption of the ordinance.</a:t>
            </a:r>
          </a:p>
          <a:p>
            <a:pPr lvl="1"/>
            <a:r>
              <a:rPr lang="en-US" sz="1600" dirty="0"/>
              <a:t>File a Declaratory Judgement lawsuit in Circuit Court to authorize the annexation.</a:t>
            </a:r>
          </a:p>
          <a:p>
            <a:pPr lvl="1"/>
            <a:r>
              <a:rPr lang="en-US" sz="1600" dirty="0"/>
              <a:t>Hold an election of the city registered voters.  </a:t>
            </a:r>
          </a:p>
          <a:p>
            <a:pPr lvl="1"/>
            <a:r>
              <a:rPr lang="en-US" sz="1600" dirty="0"/>
              <a:t>2/3 majority must be in approval.  </a:t>
            </a:r>
          </a:p>
        </p:txBody>
      </p:sp>
    </p:spTree>
    <p:extLst>
      <p:ext uri="{BB962C8B-B14F-4D97-AF65-F5344CB8AC3E}">
        <p14:creationId xmlns:p14="http://schemas.microsoft.com/office/powerpoint/2010/main" val="48089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4A853-DF21-6F08-97B2-FB9DD7CA0269}"/>
              </a:ext>
            </a:extLst>
          </p:cNvPr>
          <p:cNvSpPr>
            <a:spLocks noGrp="1"/>
          </p:cNvSpPr>
          <p:nvPr>
            <p:ph type="title"/>
          </p:nvPr>
        </p:nvSpPr>
        <p:spPr>
          <a:xfrm>
            <a:off x="628650" y="557189"/>
            <a:ext cx="7886700" cy="868940"/>
          </a:xfrm>
        </p:spPr>
        <p:txBody>
          <a:bodyPr>
            <a:normAutofit fontScale="90000"/>
          </a:bodyPr>
          <a:lstStyle/>
          <a:p>
            <a:pPr algn="ctr"/>
            <a:br>
              <a:rPr lang="en-US" sz="3200" b="1" dirty="0">
                <a:solidFill>
                  <a:schemeClr val="accent2">
                    <a:lumMod val="75000"/>
                  </a:schemeClr>
                </a:solidFill>
              </a:rPr>
            </a:br>
            <a:br>
              <a:rPr lang="en-US" sz="3200" b="1" dirty="0">
                <a:solidFill>
                  <a:schemeClr val="accent2">
                    <a:lumMod val="75000"/>
                  </a:schemeClr>
                </a:solidFill>
              </a:rPr>
            </a:br>
            <a:r>
              <a:rPr lang="en-US" sz="3200" b="1" dirty="0">
                <a:solidFill>
                  <a:schemeClr val="accent2">
                    <a:lumMod val="75000"/>
                  </a:schemeClr>
                </a:solidFill>
              </a:rPr>
              <a:t>Questions to consider:</a:t>
            </a:r>
            <a:br>
              <a:rPr lang="en-US" sz="1800" b="1" dirty="0">
                <a:solidFill>
                  <a:schemeClr val="accent2">
                    <a:lumMod val="75000"/>
                  </a:schemeClr>
                </a:solidFill>
              </a:rPr>
            </a:br>
            <a:br>
              <a:rPr lang="en-US" sz="1800" b="1" dirty="0">
                <a:solidFill>
                  <a:schemeClr val="accent2">
                    <a:lumMod val="75000"/>
                  </a:schemeClr>
                </a:solidFill>
              </a:rPr>
            </a:br>
            <a:br>
              <a:rPr lang="en-US" sz="1800" b="1" dirty="0">
                <a:solidFill>
                  <a:schemeClr val="accent2">
                    <a:lumMod val="75000"/>
                  </a:schemeClr>
                </a:solidFill>
              </a:rPr>
            </a:br>
            <a:endParaRPr lang="en-US" sz="1800" b="1" dirty="0">
              <a:solidFill>
                <a:schemeClr val="accent2">
                  <a:lumMod val="75000"/>
                </a:schemeClr>
              </a:solidFill>
            </a:endParaRPr>
          </a:p>
        </p:txBody>
      </p:sp>
      <p:graphicFrame>
        <p:nvGraphicFramePr>
          <p:cNvPr id="22" name="Content Placeholder 2">
            <a:extLst>
              <a:ext uri="{FF2B5EF4-FFF2-40B4-BE49-F238E27FC236}">
                <a16:creationId xmlns:a16="http://schemas.microsoft.com/office/drawing/2014/main" id="{97147AF0-E39C-E1C0-CC5A-5F41F5FFE453}"/>
              </a:ext>
            </a:extLst>
          </p:cNvPr>
          <p:cNvGraphicFramePr>
            <a:graphicFrameLocks noGrp="1"/>
          </p:cNvGraphicFramePr>
          <p:nvPr>
            <p:ph idx="1"/>
            <p:extLst>
              <p:ext uri="{D42A27DB-BD31-4B8C-83A1-F6EECF244321}">
                <p14:modId xmlns:p14="http://schemas.microsoft.com/office/powerpoint/2010/main" val="2729461329"/>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98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A119C-EB50-7045-95BD-4FBC370B9B5C}"/>
              </a:ext>
            </a:extLst>
          </p:cNvPr>
          <p:cNvSpPr>
            <a:spLocks noGrp="1"/>
          </p:cNvSpPr>
          <p:nvPr>
            <p:ph type="title"/>
          </p:nvPr>
        </p:nvSpPr>
        <p:spPr>
          <a:xfrm>
            <a:off x="515125" y="1153572"/>
            <a:ext cx="2400300" cy="4461163"/>
          </a:xfrm>
        </p:spPr>
        <p:txBody>
          <a:bodyPr>
            <a:normAutofit/>
          </a:bodyPr>
          <a:lstStyle/>
          <a:p>
            <a:br>
              <a:rPr lang="en-US" sz="3400" dirty="0">
                <a:solidFill>
                  <a:srgbClr val="FFFFFF"/>
                </a:solidFill>
              </a:rPr>
            </a:br>
            <a:br>
              <a:rPr lang="en-US" sz="3400" dirty="0">
                <a:solidFill>
                  <a:srgbClr val="FFFFFF"/>
                </a:solidFill>
              </a:rPr>
            </a:br>
            <a:br>
              <a:rPr lang="en-US" sz="3400" dirty="0">
                <a:solidFill>
                  <a:srgbClr val="FFFFFF"/>
                </a:solidFill>
              </a:rPr>
            </a:br>
            <a:r>
              <a:rPr lang="en-US" sz="3400" dirty="0">
                <a:solidFill>
                  <a:srgbClr val="FFFFFF"/>
                </a:solidFill>
              </a:rPr>
              <a:t>Questions to consider:</a:t>
            </a:r>
            <a:br>
              <a:rPr lang="en-US" sz="3400" dirty="0">
                <a:solidFill>
                  <a:srgbClr val="FFFFFF"/>
                </a:solidFill>
              </a:rPr>
            </a:br>
            <a:br>
              <a:rPr lang="en-US" sz="3400" dirty="0">
                <a:solidFill>
                  <a:srgbClr val="FFFFFF"/>
                </a:solidFill>
              </a:rPr>
            </a:br>
            <a:br>
              <a:rPr lang="en-US" sz="3400" dirty="0">
                <a:solidFill>
                  <a:srgbClr val="FFFFFF"/>
                </a:solidFill>
              </a:rPr>
            </a:br>
            <a:endParaRPr lang="en-US" sz="3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689E61-4FF7-D555-7DA2-169C8F9A881D}"/>
              </a:ext>
            </a:extLst>
          </p:cNvPr>
          <p:cNvSpPr>
            <a:spLocks noGrp="1"/>
          </p:cNvSpPr>
          <p:nvPr>
            <p:ph idx="1"/>
          </p:nvPr>
        </p:nvSpPr>
        <p:spPr>
          <a:xfrm>
            <a:off x="3335481" y="591344"/>
            <a:ext cx="5179868" cy="5585619"/>
          </a:xfrm>
        </p:spPr>
        <p:txBody>
          <a:bodyPr anchor="ctr">
            <a:normAutofit/>
          </a:bodyPr>
          <a:lstStyle/>
          <a:p>
            <a:pPr>
              <a:buFont typeface="Wingdings" panose="05000000000000000000" pitchFamily="2" charset="2"/>
              <a:buChar char="Ø"/>
            </a:pPr>
            <a:r>
              <a:rPr lang="en-US" dirty="0"/>
              <a:t>How do we protect the rural area?</a:t>
            </a:r>
          </a:p>
          <a:p>
            <a:pPr>
              <a:buFont typeface="Wingdings" panose="05000000000000000000" pitchFamily="2" charset="2"/>
              <a:buChar char="Ø"/>
            </a:pPr>
            <a:endParaRPr lang="en-US" dirty="0"/>
          </a:p>
          <a:p>
            <a:pPr lvl="1">
              <a:buFont typeface="Wingdings" panose="05000000000000000000" pitchFamily="2" charset="2"/>
              <a:buChar char="§"/>
            </a:pPr>
            <a:r>
              <a:rPr lang="en-US" dirty="0"/>
              <a:t>Change State annexation laws</a:t>
            </a:r>
          </a:p>
          <a:p>
            <a:pPr lvl="1">
              <a:buFont typeface="Wingdings" panose="05000000000000000000" pitchFamily="2" charset="2"/>
              <a:buChar char="§"/>
            </a:pPr>
            <a:r>
              <a:rPr lang="en-US" dirty="0"/>
              <a:t>Create a City of Defiance to maintain existing lot sizes and require 5-acre minimum lots </a:t>
            </a:r>
          </a:p>
          <a:p>
            <a:pPr lvl="1">
              <a:buFont typeface="Wingdings" panose="05000000000000000000" pitchFamily="2" charset="2"/>
              <a:buChar char="§"/>
            </a:pPr>
            <a:r>
              <a:rPr lang="en-US" dirty="0"/>
              <a:t>Should New </a:t>
            </a:r>
            <a:r>
              <a:rPr lang="en-US" dirty="0" err="1"/>
              <a:t>Melle</a:t>
            </a:r>
            <a:r>
              <a:rPr lang="en-US" dirty="0"/>
              <a:t> and Augusta do the same </a:t>
            </a:r>
          </a:p>
          <a:p>
            <a:endParaRPr lang="en-US" dirty="0"/>
          </a:p>
        </p:txBody>
      </p:sp>
    </p:spTree>
    <p:extLst>
      <p:ext uri="{BB962C8B-B14F-4D97-AF65-F5344CB8AC3E}">
        <p14:creationId xmlns:p14="http://schemas.microsoft.com/office/powerpoint/2010/main" val="330966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9244C5A9-E38E-3E0F-0109-B2510B28DACE}"/>
              </a:ext>
            </a:extLst>
          </p:cNvPr>
          <p:cNvGraphicFramePr>
            <a:graphicFrameLocks noChangeAspect="1"/>
          </p:cNvGraphicFramePr>
          <p:nvPr>
            <p:extLst>
              <p:ext uri="{D42A27DB-BD31-4B8C-83A1-F6EECF244321}">
                <p14:modId xmlns:p14="http://schemas.microsoft.com/office/powerpoint/2010/main" val="3422595247"/>
              </p:ext>
            </p:extLst>
          </p:nvPr>
        </p:nvGraphicFramePr>
        <p:xfrm>
          <a:off x="654050" y="334461"/>
          <a:ext cx="7835900" cy="5966658"/>
        </p:xfrm>
        <a:graphic>
          <a:graphicData uri="http://schemas.openxmlformats.org/presentationml/2006/ole">
            <mc:AlternateContent xmlns:mc="http://schemas.openxmlformats.org/markup-compatibility/2006">
              <mc:Choice xmlns:v="urn:schemas-microsoft-com:vml" Requires="v">
                <p:oleObj name="Document" r:id="rId2" imgW="9141751" imgH="6961102" progId="Word.Document.12">
                  <p:embed/>
                </p:oleObj>
              </mc:Choice>
              <mc:Fallback>
                <p:oleObj name="Document" r:id="rId2" imgW="9141751" imgH="6961102" progId="Word.Document.12">
                  <p:embed/>
                  <p:pic>
                    <p:nvPicPr>
                      <p:cNvPr id="0" name=""/>
                      <p:cNvPicPr/>
                      <p:nvPr/>
                    </p:nvPicPr>
                    <p:blipFill>
                      <a:blip r:embed="rId3"/>
                      <a:stretch>
                        <a:fillRect/>
                      </a:stretch>
                    </p:blipFill>
                    <p:spPr>
                      <a:xfrm>
                        <a:off x="654050" y="334461"/>
                        <a:ext cx="7835900" cy="5966658"/>
                      </a:xfrm>
                      <a:prstGeom prst="rect">
                        <a:avLst/>
                      </a:prstGeom>
                    </p:spPr>
                  </p:pic>
                </p:oleObj>
              </mc:Fallback>
            </mc:AlternateContent>
          </a:graphicData>
        </a:graphic>
      </p:graphicFrame>
    </p:spTree>
    <p:extLst>
      <p:ext uri="{BB962C8B-B14F-4D97-AF65-F5344CB8AC3E}">
        <p14:creationId xmlns:p14="http://schemas.microsoft.com/office/powerpoint/2010/main" val="34433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Rectangle 5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092A8-AF94-E0AF-5F03-278DD8862437}"/>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Agenda		</a:t>
            </a:r>
          </a:p>
        </p:txBody>
      </p:sp>
      <p:graphicFrame>
        <p:nvGraphicFramePr>
          <p:cNvPr id="5" name="Content Placeholder 2">
            <a:extLst>
              <a:ext uri="{FF2B5EF4-FFF2-40B4-BE49-F238E27FC236}">
                <a16:creationId xmlns:a16="http://schemas.microsoft.com/office/drawing/2014/main" id="{6567413A-FD15-0F59-0317-A3D55FF0735D}"/>
              </a:ext>
            </a:extLst>
          </p:cNvPr>
          <p:cNvGraphicFramePr>
            <a:graphicFrameLocks noGrp="1"/>
          </p:cNvGraphicFramePr>
          <p:nvPr>
            <p:ph idx="1"/>
            <p:extLst>
              <p:ext uri="{D42A27DB-BD31-4B8C-83A1-F6EECF244321}">
                <p14:modId xmlns:p14="http://schemas.microsoft.com/office/powerpoint/2010/main" val="215294385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60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EFC67B20-2464-59EB-6FB4-80A7ED302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805" y="457200"/>
            <a:ext cx="4614389" cy="5943600"/>
          </a:xfrm>
          <a:prstGeom prst="rect">
            <a:avLst/>
          </a:prstGeom>
        </p:spPr>
      </p:pic>
    </p:spTree>
    <p:extLst>
      <p:ext uri="{BB962C8B-B14F-4D97-AF65-F5344CB8AC3E}">
        <p14:creationId xmlns:p14="http://schemas.microsoft.com/office/powerpoint/2010/main" val="35850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E9F372D5-6C02-5FDE-6E60-FE070EDBE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287" y="457200"/>
            <a:ext cx="4591431" cy="5943600"/>
          </a:xfrm>
          <a:prstGeom prst="rect">
            <a:avLst/>
          </a:prstGeom>
        </p:spPr>
      </p:pic>
      <p:sp>
        <p:nvSpPr>
          <p:cNvPr id="8" name="Rectangle 7">
            <a:extLst>
              <a:ext uri="{FF2B5EF4-FFF2-40B4-BE49-F238E27FC236}">
                <a16:creationId xmlns:a16="http://schemas.microsoft.com/office/drawing/2014/main" id="{6C742FAC-4C38-E1FD-84A0-7690EFED4816}"/>
              </a:ext>
            </a:extLst>
          </p:cNvPr>
          <p:cNvSpPr/>
          <p:nvPr/>
        </p:nvSpPr>
        <p:spPr>
          <a:xfrm>
            <a:off x="2811780" y="3116580"/>
            <a:ext cx="3329940" cy="205740"/>
          </a:xfrm>
          <a:prstGeom prst="rect">
            <a:avLst/>
          </a:prstGeom>
          <a:gradFill>
            <a:gsLst>
              <a:gs pos="0">
                <a:srgbClr val="FFFF00">
                  <a:alpha val="38000"/>
                </a:srgbClr>
              </a:gs>
              <a:gs pos="0">
                <a:schemeClr val="accent1">
                  <a:lumMod val="45000"/>
                  <a:lumOff val="55000"/>
                </a:schemeClr>
              </a:gs>
              <a:gs pos="0">
                <a:schemeClr val="accent1">
                  <a:lumMod val="45000"/>
                  <a:lumOff val="55000"/>
                </a:schemeClr>
              </a:gs>
              <a:gs pos="0">
                <a:srgbClr val="FFFF00">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390B58-2160-AE0C-C3AD-80FB9FB60221}"/>
              </a:ext>
            </a:extLst>
          </p:cNvPr>
          <p:cNvSpPr/>
          <p:nvPr/>
        </p:nvSpPr>
        <p:spPr>
          <a:xfrm>
            <a:off x="2811780" y="3322320"/>
            <a:ext cx="1203960" cy="10668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50B2F8-C942-AB0C-0BAC-D8519D9A0393}"/>
              </a:ext>
            </a:extLst>
          </p:cNvPr>
          <p:cNvSpPr/>
          <p:nvPr/>
        </p:nvSpPr>
        <p:spPr>
          <a:xfrm>
            <a:off x="2811780" y="3619500"/>
            <a:ext cx="3436620" cy="10668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07C0C6-DE2E-9508-A362-F574AB42E2A2}"/>
              </a:ext>
            </a:extLst>
          </p:cNvPr>
          <p:cNvSpPr/>
          <p:nvPr/>
        </p:nvSpPr>
        <p:spPr>
          <a:xfrm>
            <a:off x="2811780" y="3740992"/>
            <a:ext cx="1844040" cy="10668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46B8A4-9ECC-9F47-E370-8F67A5F0B4F9}"/>
              </a:ext>
            </a:extLst>
          </p:cNvPr>
          <p:cNvSpPr/>
          <p:nvPr/>
        </p:nvSpPr>
        <p:spPr>
          <a:xfrm>
            <a:off x="6141720" y="3032760"/>
            <a:ext cx="167640" cy="8296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89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71126-7430-BC71-641F-554CDAE9D531}"/>
              </a:ext>
            </a:extLst>
          </p:cNvPr>
          <p:cNvSpPr>
            <a:spLocks noGrp="1"/>
          </p:cNvSpPr>
          <p:nvPr>
            <p:ph type="title"/>
          </p:nvPr>
        </p:nvSpPr>
        <p:spPr>
          <a:xfrm>
            <a:off x="1028699" y="294538"/>
            <a:ext cx="7421963" cy="1033669"/>
          </a:xfrm>
        </p:spPr>
        <p:txBody>
          <a:bodyPr>
            <a:normAutofit/>
          </a:bodyPr>
          <a:lstStyle/>
          <a:p>
            <a:r>
              <a:rPr lang="en-US" sz="3200" dirty="0">
                <a:solidFill>
                  <a:srgbClr val="FFFFFF"/>
                </a:solidFill>
              </a:rPr>
              <a:t>Introduction of Tricia Byrnes</a:t>
            </a:r>
          </a:p>
        </p:txBody>
      </p:sp>
      <p:sp>
        <p:nvSpPr>
          <p:cNvPr id="3" name="Content Placeholder 2">
            <a:extLst>
              <a:ext uri="{FF2B5EF4-FFF2-40B4-BE49-F238E27FC236}">
                <a16:creationId xmlns:a16="http://schemas.microsoft.com/office/drawing/2014/main" id="{6617837C-D840-84AB-AC60-662FC8DA51FE}"/>
              </a:ext>
            </a:extLst>
          </p:cNvPr>
          <p:cNvSpPr>
            <a:spLocks noGrp="1"/>
          </p:cNvSpPr>
          <p:nvPr>
            <p:ph idx="1"/>
          </p:nvPr>
        </p:nvSpPr>
        <p:spPr>
          <a:xfrm>
            <a:off x="713022" y="2024583"/>
            <a:ext cx="7293023" cy="3683358"/>
          </a:xfrm>
        </p:spPr>
        <p:txBody>
          <a:bodyPr anchor="ctr">
            <a:normAutofit/>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R="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rPr>
              <a:t>State Representative Tricia Byrnes, District 63, has fought for victims of  Manhattan Project in Weldon Springs and Cold Water Creek waste since 2018.  She has repeatedly called on the Federal Government to establish more monitoring, expedited remediation, and health care for the victims of our region. In her first term as a state legislator, last session, Tricia sponsored legislation regarding these issues, which passed the Missouri House of Representatives with a unanimous vote.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R="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rPr>
              <a:t>Advocate and Representative, Tricia Byrnes from Wentzville.</a:t>
            </a:r>
          </a:p>
          <a:p>
            <a:endParaRPr lang="en-US" sz="1600" dirty="0"/>
          </a:p>
        </p:txBody>
      </p:sp>
    </p:spTree>
    <p:extLst>
      <p:ext uri="{BB962C8B-B14F-4D97-AF65-F5344CB8AC3E}">
        <p14:creationId xmlns:p14="http://schemas.microsoft.com/office/powerpoint/2010/main" val="18008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26CE470-C511-A3EA-1EF5-86230973B067}"/>
              </a:ext>
            </a:extLst>
          </p:cNvPr>
          <p:cNvSpPr>
            <a:spLocks noGrp="1"/>
          </p:cNvSpPr>
          <p:nvPr>
            <p:ph type="ctrTitle"/>
          </p:nvPr>
        </p:nvSpPr>
        <p:spPr>
          <a:xfrm>
            <a:off x="495030" y="2767106"/>
            <a:ext cx="2160621" cy="3071906"/>
          </a:xfrm>
        </p:spPr>
        <p:txBody>
          <a:bodyPr anchor="t">
            <a:normAutofit/>
          </a:bodyPr>
          <a:lstStyle/>
          <a:p>
            <a:pPr algn="l"/>
            <a:br>
              <a:rPr lang="en-US" sz="2200" dirty="0">
                <a:solidFill>
                  <a:srgbClr val="FFFFFF"/>
                </a:solidFill>
              </a:rPr>
            </a:br>
            <a:r>
              <a:rPr lang="en-US" sz="2200" dirty="0">
                <a:solidFill>
                  <a:srgbClr val="FFFFFF"/>
                </a:solidFill>
              </a:rPr>
              <a:t>2017-19 = 1,353</a:t>
            </a:r>
            <a:br>
              <a:rPr lang="en-US" sz="2200" dirty="0">
                <a:solidFill>
                  <a:srgbClr val="FFFFFF"/>
                </a:solidFill>
              </a:rPr>
            </a:br>
            <a:r>
              <a:rPr lang="en-US" sz="2200" dirty="0">
                <a:solidFill>
                  <a:srgbClr val="FFFFFF"/>
                </a:solidFill>
              </a:rPr>
              <a:t>2020-22 = 3,425</a:t>
            </a:r>
            <a:br>
              <a:rPr lang="en-US" sz="2200" dirty="0">
                <a:solidFill>
                  <a:srgbClr val="FFFFFF"/>
                </a:solidFill>
              </a:rPr>
            </a:br>
            <a:br>
              <a:rPr lang="en-US" sz="2200" dirty="0">
                <a:solidFill>
                  <a:srgbClr val="FFFFFF"/>
                </a:solidFill>
              </a:rPr>
            </a:br>
            <a:br>
              <a:rPr lang="en-US" sz="2200" dirty="0">
                <a:solidFill>
                  <a:srgbClr val="FFFFFF"/>
                </a:solidFill>
              </a:rPr>
            </a:br>
            <a:r>
              <a:rPr lang="en-US" sz="2200" dirty="0">
                <a:solidFill>
                  <a:srgbClr val="FFFFFF"/>
                </a:solidFill>
              </a:rPr>
              <a:t>154% Growth</a:t>
            </a:r>
            <a:br>
              <a:rPr lang="en-US" sz="2200" dirty="0">
                <a:solidFill>
                  <a:srgbClr val="FFFFFF"/>
                </a:solidFill>
              </a:rPr>
            </a:br>
            <a:r>
              <a:rPr lang="en-US" sz="2200" dirty="0">
                <a:solidFill>
                  <a:srgbClr val="FFFFFF"/>
                </a:solidFill>
              </a:rPr>
              <a:t>in last 3 years</a:t>
            </a:r>
          </a:p>
        </p:txBody>
      </p:sp>
      <p:sp>
        <p:nvSpPr>
          <p:cNvPr id="3" name="Subtitle 2">
            <a:extLst>
              <a:ext uri="{FF2B5EF4-FFF2-40B4-BE49-F238E27FC236}">
                <a16:creationId xmlns:a16="http://schemas.microsoft.com/office/drawing/2014/main" id="{F2475698-E087-30B1-6E73-25DDF0E94425}"/>
              </a:ext>
            </a:extLst>
          </p:cNvPr>
          <p:cNvSpPr>
            <a:spLocks noGrp="1"/>
          </p:cNvSpPr>
          <p:nvPr>
            <p:ph type="subTitle" idx="1"/>
          </p:nvPr>
        </p:nvSpPr>
        <p:spPr>
          <a:xfrm>
            <a:off x="495031" y="806824"/>
            <a:ext cx="2189804" cy="1494117"/>
          </a:xfrm>
        </p:spPr>
        <p:txBody>
          <a:bodyPr anchor="b">
            <a:normAutofit/>
          </a:bodyPr>
          <a:lstStyle/>
          <a:p>
            <a:pPr algn="l"/>
            <a:r>
              <a:rPr lang="en-US" sz="3200">
                <a:solidFill>
                  <a:srgbClr val="FFFFFF"/>
                </a:solidFill>
              </a:rPr>
              <a:t>Apartment Growth</a:t>
            </a:r>
            <a:endParaRPr lang="en-US" sz="3200" dirty="0">
              <a:solidFill>
                <a:srgbClr val="FFFFFF"/>
              </a:solidFill>
            </a:endParaRPr>
          </a:p>
        </p:txBody>
      </p:sp>
      <p:graphicFrame>
        <p:nvGraphicFramePr>
          <p:cNvPr id="6" name="Chart 5">
            <a:extLst>
              <a:ext uri="{FF2B5EF4-FFF2-40B4-BE49-F238E27FC236}">
                <a16:creationId xmlns:a16="http://schemas.microsoft.com/office/drawing/2014/main" id="{F3956725-B87A-9950-15B4-D3921B62C710}"/>
              </a:ext>
            </a:extLst>
          </p:cNvPr>
          <p:cNvGraphicFramePr/>
          <p:nvPr>
            <p:extLst>
              <p:ext uri="{D42A27DB-BD31-4B8C-83A1-F6EECF244321}">
                <p14:modId xmlns:p14="http://schemas.microsoft.com/office/powerpoint/2010/main" val="2255253699"/>
              </p:ext>
            </p:extLst>
          </p:nvPr>
        </p:nvGraphicFramePr>
        <p:xfrm>
          <a:off x="3376821" y="467208"/>
          <a:ext cx="5419311" cy="5923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435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803C93-8236-3188-8FCC-0293E5BC608B}"/>
              </a:ext>
            </a:extLst>
          </p:cNvPr>
          <p:cNvSpPr>
            <a:spLocks noGrp="1"/>
          </p:cNvSpPr>
          <p:nvPr>
            <p:ph type="title"/>
          </p:nvPr>
        </p:nvSpPr>
        <p:spPr>
          <a:xfrm>
            <a:off x="479160" y="390526"/>
            <a:ext cx="8182230" cy="1480220"/>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    Taxes paid on </a:t>
            </a:r>
            <a:r>
              <a:rPr lang="en-US" sz="4800" dirty="0">
                <a:solidFill>
                  <a:srgbClr val="FFFFFF"/>
                </a:solidFill>
              </a:rPr>
              <a:t>$300,000, $600,000, $900,000</a:t>
            </a:r>
            <a:endParaRPr lang="en-US" sz="4800" kern="1200" dirty="0">
              <a:solidFill>
                <a:srgbClr val="FFFFFF"/>
              </a:solidFill>
              <a:latin typeface="+mj-lt"/>
              <a:ea typeface="+mj-ea"/>
              <a:cs typeface="+mj-cs"/>
            </a:endParaRP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17532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DC7E2CD-EE90-38F8-4A70-5FDFFA504A3E}"/>
              </a:ext>
            </a:extLst>
          </p:cNvPr>
          <p:cNvPicPr>
            <a:picLocks noGrp="1" noChangeAspect="1"/>
          </p:cNvPicPr>
          <p:nvPr>
            <p:ph idx="1"/>
          </p:nvPr>
        </p:nvPicPr>
        <p:blipFill>
          <a:blip r:embed="rId2"/>
          <a:stretch>
            <a:fillRect/>
          </a:stretch>
        </p:blipFill>
        <p:spPr>
          <a:xfrm>
            <a:off x="1308683" y="2944535"/>
            <a:ext cx="6736359" cy="3167689"/>
          </a:xfrm>
          <a:prstGeom prst="rect">
            <a:avLst/>
          </a:prstGeom>
        </p:spPr>
      </p:pic>
    </p:spTree>
    <p:extLst>
      <p:ext uri="{BB962C8B-B14F-4D97-AF65-F5344CB8AC3E}">
        <p14:creationId xmlns:p14="http://schemas.microsoft.com/office/powerpoint/2010/main" val="122239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7C4B-0FE7-6411-90C3-1BB5BA9585E3}"/>
              </a:ext>
            </a:extLst>
          </p:cNvPr>
          <p:cNvSpPr>
            <a:spLocks noGrp="1"/>
          </p:cNvSpPr>
          <p:nvPr>
            <p:ph type="title"/>
          </p:nvPr>
        </p:nvSpPr>
        <p:spPr/>
        <p:txBody>
          <a:bodyPr>
            <a:normAutofit fontScale="90000"/>
          </a:bodyPr>
          <a:lstStyle/>
          <a:p>
            <a:pPr algn="ctr"/>
            <a:r>
              <a:rPr lang="en-US" dirty="0"/>
              <a:t>     </a:t>
            </a:r>
            <a:r>
              <a:rPr lang="en-US" sz="4000" dirty="0"/>
              <a:t>Tax Impact of Apartments</a:t>
            </a:r>
            <a:br>
              <a:rPr lang="en-US" sz="4000" dirty="0"/>
            </a:br>
            <a:r>
              <a:rPr lang="en-US" sz="4000" dirty="0"/>
              <a:t> in St. Peters </a:t>
            </a:r>
            <a:br>
              <a:rPr lang="en-US" sz="4000" dirty="0"/>
            </a:br>
            <a:r>
              <a:rPr lang="en-US" sz="3100" dirty="0">
                <a:solidFill>
                  <a:schemeClr val="accent1">
                    <a:lumMod val="75000"/>
                  </a:schemeClr>
                </a:solidFill>
              </a:rPr>
              <a:t>Total taxes collected per unit is $,1650.00</a:t>
            </a:r>
          </a:p>
        </p:txBody>
      </p:sp>
      <p:pic>
        <p:nvPicPr>
          <p:cNvPr id="4" name="Content Placeholder 3">
            <a:extLst>
              <a:ext uri="{FF2B5EF4-FFF2-40B4-BE49-F238E27FC236}">
                <a16:creationId xmlns:a16="http://schemas.microsoft.com/office/drawing/2014/main" id="{3DFC454F-D297-062E-511B-DA52CEF08CB9}"/>
              </a:ext>
            </a:extLst>
          </p:cNvPr>
          <p:cNvPicPr>
            <a:picLocks noGrp="1" noChangeAspect="1"/>
          </p:cNvPicPr>
          <p:nvPr>
            <p:ph idx="1"/>
          </p:nvPr>
        </p:nvPicPr>
        <p:blipFill>
          <a:blip r:embed="rId2"/>
          <a:stretch>
            <a:fillRect/>
          </a:stretch>
        </p:blipFill>
        <p:spPr>
          <a:xfrm>
            <a:off x="1136103" y="1979802"/>
            <a:ext cx="6410325" cy="4295163"/>
          </a:xfrm>
          <a:prstGeom prst="rect">
            <a:avLst/>
          </a:prstGeom>
        </p:spPr>
      </p:pic>
    </p:spTree>
    <p:extLst>
      <p:ext uri="{BB962C8B-B14F-4D97-AF65-F5344CB8AC3E}">
        <p14:creationId xmlns:p14="http://schemas.microsoft.com/office/powerpoint/2010/main" val="1785820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3372</TotalTime>
  <Words>651</Words>
  <Application>Microsoft Office PowerPoint</Application>
  <PresentationFormat>Letter Paper (8.5x11 in)</PresentationFormat>
  <Paragraphs>73</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Wingdings</vt:lpstr>
      <vt:lpstr>Office Theme</vt:lpstr>
      <vt:lpstr>Document</vt:lpstr>
      <vt:lpstr>PowerPoint Presentation</vt:lpstr>
      <vt:lpstr>PowerPoint Presentation</vt:lpstr>
      <vt:lpstr>Agenda  </vt:lpstr>
      <vt:lpstr>PowerPoint Presentation</vt:lpstr>
      <vt:lpstr>PowerPoint Presentation</vt:lpstr>
      <vt:lpstr>Introduction of Tricia Byrnes</vt:lpstr>
      <vt:lpstr> 2017-19 = 1,353 2020-22 = 3,425   154% Growth in last 3 years</vt:lpstr>
      <vt:lpstr>    Taxes paid on $300,000, $600,000, $900,000</vt:lpstr>
      <vt:lpstr>     Tax Impact of Apartments  in St. Peters  Total taxes collected per unit is $,1650.00</vt:lpstr>
      <vt:lpstr>       Cost Per Student  </vt:lpstr>
      <vt:lpstr>How many children are in each household? </vt:lpstr>
      <vt:lpstr>Affordable Housing Online – 33 options that accept Section 8 Vouchers  </vt:lpstr>
      <vt:lpstr>Master Plan – to control growth in county</vt:lpstr>
      <vt:lpstr>2030 Master Plan </vt:lpstr>
      <vt:lpstr>71.012, 71.014, 71.015 RSMo State Statutes – Annexation</vt:lpstr>
      <vt:lpstr>71.012, 71.014, 71.015 RSMo State Statutes – Annexation</vt:lpstr>
      <vt:lpstr>71.012, 71.014, 71.015 RSMo State Statutes – Annexation</vt:lpstr>
      <vt:lpstr>  Questions to consider:   </vt:lpstr>
      <vt:lpstr>   Questions to consider: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2017 - 2019 = 1,353 2020 - 2022 = 2,072         154% Growth</dc:title>
  <dc:creator>Felder, Claire</dc:creator>
  <cp:lastModifiedBy>Felder, Claire</cp:lastModifiedBy>
  <cp:revision>38</cp:revision>
  <cp:lastPrinted>2023-08-01T19:34:53Z</cp:lastPrinted>
  <dcterms:created xsi:type="dcterms:W3CDTF">2023-07-13T21:23:41Z</dcterms:created>
  <dcterms:modified xsi:type="dcterms:W3CDTF">2023-08-01T21:30:03Z</dcterms:modified>
</cp:coreProperties>
</file>